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avi" ContentType="video/avi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  <p:sldMasterId id="2147483696" r:id="rId2"/>
  </p:sldMasterIdLst>
  <p:notesMasterIdLst>
    <p:notesMasterId r:id="rId30"/>
  </p:notesMasterIdLst>
  <p:sldIdLst>
    <p:sldId id="256" r:id="rId3"/>
    <p:sldId id="257" r:id="rId4"/>
    <p:sldId id="260" r:id="rId5"/>
    <p:sldId id="259" r:id="rId6"/>
    <p:sldId id="262" r:id="rId7"/>
    <p:sldId id="263" r:id="rId8"/>
    <p:sldId id="261" r:id="rId9"/>
    <p:sldId id="264" r:id="rId10"/>
    <p:sldId id="265" r:id="rId11"/>
    <p:sldId id="266" r:id="rId12"/>
    <p:sldId id="267" r:id="rId13"/>
    <p:sldId id="268" r:id="rId14"/>
    <p:sldId id="269" r:id="rId15"/>
    <p:sldId id="272" r:id="rId16"/>
    <p:sldId id="271" r:id="rId17"/>
    <p:sldId id="270" r:id="rId18"/>
    <p:sldId id="273" r:id="rId19"/>
    <p:sldId id="274" r:id="rId20"/>
    <p:sldId id="276" r:id="rId21"/>
    <p:sldId id="275" r:id="rId22"/>
    <p:sldId id="277" r:id="rId23"/>
    <p:sldId id="278" r:id="rId24"/>
    <p:sldId id="279" r:id="rId25"/>
    <p:sldId id="280" r:id="rId26"/>
    <p:sldId id="281" r:id="rId27"/>
    <p:sldId id="285" r:id="rId28"/>
    <p:sldId id="284" r:id="rId2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0557" autoAdjust="0"/>
  </p:normalViewPr>
  <p:slideViewPr>
    <p:cSldViewPr>
      <p:cViewPr varScale="1">
        <p:scale>
          <a:sx n="51" d="100"/>
          <a:sy n="51" d="100"/>
        </p:scale>
        <p:origin x="-1914" y="-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866A83-AFEA-4223-B36F-72836F98B63F}" type="datetimeFigureOut">
              <a:rPr lang="en-US" smtClean="0"/>
              <a:t>4/5/2016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AF6660-A256-4554-AEAC-5B9CB34181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07042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Image from 2016 body world exhibit in St. Louis. Pictured is the</a:t>
            </a:r>
            <a:r>
              <a:rPr lang="en-US" baseline="0" dirty="0" smtClean="0"/>
              <a:t> “Sagittal 3D Slice Body”.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AF6660-A256-4554-AEAC-5B9CB341811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2041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OsiriX</a:t>
            </a:r>
            <a:r>
              <a:rPr lang="en-US" dirty="0" smtClean="0"/>
              <a:t> is an</a:t>
            </a:r>
            <a:r>
              <a:rPr lang="en-US" baseline="0" dirty="0" smtClean="0"/>
              <a:t> open source program for viewing medical datasets such as CT and MRI scans, and it is possible to extract 3D structures in a format that can be used for engineering.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Mimics: 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Mimics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an image processing software for 3D design and modeling, developed by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Materialise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NV.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AF6660-A256-4554-AEAC-5B9CB341811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2388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visible human:</a:t>
            </a:r>
            <a:r>
              <a:rPr lang="en-US" baseline="0" dirty="0" smtClean="0"/>
              <a:t> Computed Tomography (CT), Magnetic resonance Imaging (MRI), as well as digital histology slices. Can produce 3D models through manual or automatic segmentation techniques, or volume rendered segmentation techniques.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AF6660-A256-4554-AEAC-5B9CB341811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5192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Biodigital</a:t>
            </a:r>
            <a:r>
              <a:rPr lang="en-US" dirty="0" smtClean="0"/>
              <a:t> Human: </a:t>
            </a:r>
          </a:p>
          <a:p>
            <a:r>
              <a:rPr lang="en-US" dirty="0" smtClean="0"/>
              <a:t>-</a:t>
            </a:r>
            <a:r>
              <a:rPr lang="en-US" baseline="0" dirty="0" smtClean="0"/>
              <a:t> Simulated anatomy and diseases. Animations of systems interactions. Free and can be run from the browser. Very in depth dataset. 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AF6660-A256-4554-AEAC-5B9CB341811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8154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AF6660-A256-4554-AEAC-5B9CB341811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375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AF6660-A256-4554-AEAC-5B9CB341811E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96084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169299-6EA2-423C-9DEC-F29CD2B9B3F5}" type="slidenum">
              <a:rPr lang="en-US" smtClean="0">
                <a:solidFill>
                  <a:prstClr val="black"/>
                </a:solidFill>
              </a:rPr>
              <a:pPr/>
              <a:t>26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29080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dirty="0"/>
          </a:p>
        </p:txBody>
      </p:sp>
      <p:sp useBgFill="1">
        <p:nvSpPr>
          <p:cNvPr id="13" name="Rounded Rectangle 12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295400" y="3200400"/>
            <a:ext cx="6400800" cy="1600200"/>
          </a:xfrm>
        </p:spPr>
        <p:txBody>
          <a:bodyPr/>
          <a:lstStyle>
            <a:lvl1pPr marL="0" indent="0" algn="ctr">
              <a:buNone/>
              <a:defRPr sz="26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DCC54-C144-425D-8CB4-DEA3C4C85573}" type="datetimeFigureOut">
              <a:rPr lang="en-US" smtClean="0"/>
              <a:t>4/5/2016</a:t>
            </a:fld>
            <a:endParaRPr lang="en-US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>
            <a:noAutofit/>
          </a:bodyPr>
          <a:lstStyle>
            <a:lvl1pPr>
              <a:defRPr sz="1400">
                <a:solidFill>
                  <a:srgbClr val="FFFFFF"/>
                </a:solidFill>
              </a:defRPr>
            </a:lvl1pPr>
          </a:lstStyle>
          <a:p>
            <a:fld id="{6E01D105-C5D3-4656-8070-FEB0973F659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62931" y="1449303"/>
            <a:ext cx="9021537" cy="1527349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0" name="Rectangle 9"/>
          <p:cNvSpPr/>
          <p:nvPr/>
        </p:nvSpPr>
        <p:spPr>
          <a:xfrm>
            <a:off x="62931" y="1396720"/>
            <a:ext cx="9021537" cy="120580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1" name="Rectangle 10"/>
          <p:cNvSpPr/>
          <p:nvPr/>
        </p:nvSpPr>
        <p:spPr>
          <a:xfrm>
            <a:off x="62931" y="2976649"/>
            <a:ext cx="9021537" cy="110532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457200" y="1505930"/>
            <a:ext cx="8229600" cy="1470025"/>
          </a:xfrm>
        </p:spPr>
        <p:txBody>
          <a:bodyPr anchor="ctr"/>
          <a:lstStyle>
            <a:lvl1pPr algn="ctr">
              <a:defRPr lang="en-US" dirty="0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DCC54-C144-425D-8CB4-DEA3C4C85573}" type="datetimeFigureOut">
              <a:rPr lang="en-US" smtClean="0"/>
              <a:t>4/5/2016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1D105-C5D3-4656-8070-FEB0973F6594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1"/>
            <a:ext cx="201168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274640"/>
            <a:ext cx="55626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DCC54-C144-425D-8CB4-DEA3C4C85573}" type="datetimeFigureOut">
              <a:rPr lang="en-US" smtClean="0"/>
              <a:t>4/5/2016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1D105-C5D3-4656-8070-FEB0973F6594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09601"/>
            <a:ext cx="7772400" cy="4267200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8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953000"/>
            <a:ext cx="6400800" cy="12192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DD4CF0-32FF-4485-9067-D9EB35ADDB71}" type="slidenum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/>
              <a:t>‹#›</a:t>
            </a:fld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t>SPIE Medical Imaging 2016</a:t>
            </a:r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2127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838200"/>
          </a:xfrm>
        </p:spPr>
        <p:txBody>
          <a:bodyPr/>
          <a:lstStyle>
            <a:lvl1pPr>
              <a:defRPr sz="4800">
                <a:latin typeface="Gill Sans MT" panose="020B0502020104020203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5181600"/>
          </a:xfrm>
        </p:spPr>
        <p:txBody>
          <a:bodyPr>
            <a:normAutofit/>
          </a:bodyPr>
          <a:lstStyle>
            <a:lvl1pPr marL="342900" indent="-342900"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Gill Sans MT" panose="020B0502020104020203" pitchFamily="34" charset="0"/>
              </a:defRPr>
            </a:lvl1pPr>
            <a:lvl2pPr marL="742950" indent="-285750">
              <a:buSzPct val="125000"/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Gill Sans MT" panose="020B0502020104020203" pitchFamily="34" charset="0"/>
              </a:defRPr>
            </a:lvl2pPr>
            <a:lvl3pPr marL="1143000" indent="-228600">
              <a:buFont typeface="Courier New" panose="02070309020205020404" pitchFamily="49" charset="0"/>
              <a:buChar char="o"/>
              <a:defRPr sz="2400">
                <a:solidFill>
                  <a:schemeClr val="tx1"/>
                </a:solidFill>
                <a:latin typeface="Gill Sans MT" panose="020B0502020104020203" pitchFamily="34" charset="0"/>
              </a:defRPr>
            </a:lvl3pPr>
            <a:lvl4pPr marL="1600200" indent="-228600"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4pPr>
            <a:lvl5pPr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buFont typeface="Arial" pitchFamily="34" charset="0"/>
              <a:buChar char="•"/>
              <a:defRPr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30490" y="6356350"/>
            <a:ext cx="2847975" cy="365125"/>
          </a:xfrm>
        </p:spPr>
        <p:txBody>
          <a:bodyPr/>
          <a:lstStyle>
            <a:lvl1pPr>
              <a:defRPr sz="1100" b="1" i="1"/>
            </a:lvl1pPr>
          </a:lstStyle>
          <a:p>
            <a:r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t>SPIE Medical Imaging 2016</a:t>
            </a:r>
            <a:endParaRPr lang="en-US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87308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371600"/>
            <a:ext cx="7772400" cy="2505075"/>
          </a:xfrm>
        </p:spPr>
        <p:txBody>
          <a:bodyPr anchor="b"/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kern="1200" dirty="0" smtClean="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068763"/>
            <a:ext cx="7772400" cy="1131887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t>SPIE Medical Imaging 2016</a:t>
            </a:r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D4CF0-32FF-4485-9067-D9EB35ADDB71}" type="slidenum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/>
              <a:t>‹#›</a:t>
            </a:fld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4495800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4695825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4296728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43359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t>SPIE Medical Imaging 2016</a:t>
            </a:r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D4CF0-32FF-4485-9067-D9EB35ADDB71}" type="slidenum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/>
              <a:t>‹#›</a:t>
            </a:fld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65760" y="1600200"/>
            <a:ext cx="4041648" cy="452628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418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4040188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1600200"/>
            <a:ext cx="4041775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t>SPIE Medical Imaging 2016</a:t>
            </a:r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D4CF0-32FF-4485-9067-D9EB35ADDB71}" type="slidenum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/>
              <a:t>‹#›</a:t>
            </a:fld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457200" y="2212848"/>
            <a:ext cx="4041648" cy="391363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72584" y="2212848"/>
            <a:ext cx="4041648" cy="39131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74856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t>SPIE Medical Imaging 2016</a:t>
            </a:r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D4CF0-32FF-4485-9067-D9EB35ADDB71}" type="slidenum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/>
              <a:t>‹#›</a:t>
            </a:fld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538652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t>SPIE Medical Imaging 2016</a:t>
            </a:r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D4CF0-32FF-4485-9067-D9EB35ADDB71}" type="slidenum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/>
              <a:t>‹#›</a:t>
            </a:fld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331407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07087" y="266700"/>
            <a:ext cx="3008313" cy="209550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>
                <a:effectLst>
                  <a:outerShdw blurRad="50800" dist="25400" dir="5400000" algn="t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137" y="273050"/>
            <a:ext cx="4995863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07087" y="2438400"/>
            <a:ext cx="3008313" cy="3687763"/>
          </a:xfr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t>SPIE Medical Imaging 2016</a:t>
            </a:r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D4CF0-32FF-4485-9067-D9EB35ADDB71}" type="slidenum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/>
              <a:t>‹#›</a:t>
            </a:fld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43041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DCC54-C144-425D-8CB4-DEA3C4C85573}" type="datetimeFigureOut">
              <a:rPr lang="en-US" smtClean="0"/>
              <a:t>4/5/2016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1D105-C5D3-4656-8070-FEB0973F659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7772400" cy="45720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6" y="228600"/>
            <a:ext cx="5711824" cy="89535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08126" y="1143000"/>
            <a:ext cx="6054724" cy="4541044"/>
          </a:xfrm>
          <a:ln w="76200">
            <a:solidFill>
              <a:schemeClr val="bg1"/>
            </a:solidFill>
          </a:ln>
          <a:effectLst>
            <a:outerShdw blurRad="88900" dist="50800" dir="5400000" algn="ctr" rotWithShape="0">
              <a:srgbClr val="000000">
                <a:alpha val="25000"/>
              </a:srgbClr>
            </a:outerShdw>
          </a:effectLst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6" y="5810250"/>
            <a:ext cx="5711824" cy="5334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t>SPIE Medical Imaging 2016</a:t>
            </a:r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D4CF0-32FF-4485-9067-D9EB35ADDB71}" type="slidenum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/>
              <a:t>‹#›</a:t>
            </a:fld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96912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t>SPIE Medical Imaging 2016</a:t>
            </a:r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D4CF0-32FF-4485-9067-D9EB35ADDB71}" type="slidenum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/>
              <a:t>‹#›</a:t>
            </a:fld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231086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t>SPIE Medical Imaging 2016</a:t>
            </a:r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D4CF0-32FF-4485-9067-D9EB35ADDB71}" type="slidenum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/>
              <a:t>‹#›</a:t>
            </a:fld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30052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dirty="0"/>
          </a:p>
        </p:txBody>
      </p:sp>
      <p:sp useBgFill="1">
        <p:nvSpPr>
          <p:cNvPr id="10" name="Rounded Rectangle 9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3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952500"/>
            <a:ext cx="7772400" cy="1362075"/>
          </a:xfrm>
        </p:spPr>
        <p:txBody>
          <a:bodyPr anchor="b" anchorCtr="0"/>
          <a:lstStyle>
            <a:lvl1pPr algn="l">
              <a:buNone/>
              <a:defRPr sz="4000" b="0" cap="none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547938"/>
            <a:ext cx="7772400" cy="1338262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DCC54-C144-425D-8CB4-DEA3C4C85573}" type="datetimeFigureOut">
              <a:rPr lang="en-US" smtClean="0"/>
              <a:t>4/5/2016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0100" y="6172200"/>
            <a:ext cx="4000500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 flipV="1">
            <a:off x="69412" y="2376830"/>
            <a:ext cx="9013515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8" name="Rectangle 7"/>
          <p:cNvSpPr/>
          <p:nvPr/>
        </p:nvSpPr>
        <p:spPr>
          <a:xfrm>
            <a:off x="69146" y="2341475"/>
            <a:ext cx="9013781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9" name="Rectangle 8"/>
          <p:cNvSpPr/>
          <p:nvPr/>
        </p:nvSpPr>
        <p:spPr>
          <a:xfrm>
            <a:off x="68306" y="2468880"/>
            <a:ext cx="9014621" cy="45720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fld id="{6E01D105-C5D3-4656-8070-FEB0973F6594}" type="slidenum">
              <a:rPr lang="en-US" smtClean="0"/>
              <a:t>‹#›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DCC54-C144-425D-8CB4-DEA3C4C85573}" type="datetimeFigureOut">
              <a:rPr lang="en-US" smtClean="0"/>
              <a:t>4/5/2016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1D105-C5D3-4656-8070-FEB0973F659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93395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9530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DCC54-C144-425D-8CB4-DEA3C4C85573}" type="datetimeFigureOut">
              <a:rPr lang="en-US" smtClean="0"/>
              <a:t>4/5/2016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1D105-C5D3-4656-8070-FEB0973F659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>
          <a:xfrm>
            <a:off x="9144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half" idx="4"/>
          </p:nvPr>
        </p:nvSpPr>
        <p:spPr>
          <a:xfrm>
            <a:off x="49530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DCC54-C144-425D-8CB4-DEA3C4C85573}" type="datetimeFigureOut">
              <a:rPr lang="en-US" smtClean="0"/>
              <a:t>4/5/2016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1D105-C5D3-4656-8070-FEB0973F6594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DCC54-C144-425D-8CB4-DEA3C4C85573}" type="datetimeFigureOut">
              <a:rPr lang="en-US" smtClean="0"/>
              <a:t>4/5/2016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1D105-C5D3-4656-8070-FEB0973F6594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 useBgFill="1">
        <p:nvSpPr>
          <p:cNvPr id="9" name="Rounded Rectangle 8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 algn="l">
              <a:buNone/>
              <a:defRPr sz="4000" b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914400" y="1600200"/>
            <a:ext cx="1905000" cy="4495800"/>
          </a:xfrm>
        </p:spPr>
        <p:txBody>
          <a:bodyPr/>
          <a:lstStyle>
            <a:lvl1pPr marL="0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DCC54-C144-425D-8CB4-DEA3C4C85573}" type="datetimeFigureOut">
              <a:rPr lang="en-US" smtClean="0"/>
              <a:t>4/5/2016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1D105-C5D3-4656-8070-FEB0973F659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"/>
          </p:nvPr>
        </p:nvSpPr>
        <p:spPr>
          <a:xfrm>
            <a:off x="2971800" y="1600200"/>
            <a:ext cx="5715000" cy="44958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900550"/>
            <a:ext cx="7315200" cy="522288"/>
          </a:xfrm>
        </p:spPr>
        <p:txBody>
          <a:bodyPr anchor="ctr">
            <a:noAutofit/>
          </a:bodyPr>
          <a:lstStyle>
            <a:lvl1pPr algn="l">
              <a:buNone/>
              <a:defRPr sz="2800" b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5445825"/>
            <a:ext cx="7315200" cy="685800"/>
          </a:xfrm>
        </p:spPr>
        <p:txBody>
          <a:bodyPr/>
          <a:lstStyle>
            <a:lvl1pPr marL="0" indent="0">
              <a:buFontTx/>
              <a:buNone/>
              <a:defRPr sz="16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DCC54-C144-425D-8CB4-DEA3C4C85573}" type="datetimeFigureOut">
              <a:rPr lang="en-US" smtClean="0"/>
              <a:t>4/5/2016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4400" y="6172200"/>
            <a:ext cx="3886200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fld id="{6E01D105-C5D3-4656-8070-FEB0973F659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 flipV="1">
            <a:off x="68307" y="4683555"/>
            <a:ext cx="9006840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2" name="Rectangle 11"/>
          <p:cNvSpPr/>
          <p:nvPr/>
        </p:nvSpPr>
        <p:spPr>
          <a:xfrm>
            <a:off x="68508" y="4650474"/>
            <a:ext cx="9006639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3" name="Rectangle 12"/>
          <p:cNvSpPr/>
          <p:nvPr/>
        </p:nvSpPr>
        <p:spPr>
          <a:xfrm>
            <a:off x="68510" y="4773224"/>
            <a:ext cx="9006637" cy="48807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8308" y="66675"/>
            <a:ext cx="9001873" cy="4581525"/>
          </a:xfrm>
          <a:prstGeom prst="round2SameRect">
            <a:avLst>
              <a:gd name="adj1" fmla="val 7101"/>
              <a:gd name="adj2" fmla="val 0"/>
            </a:avLst>
          </a:prstGeom>
          <a:solidFill>
            <a:schemeClr val="bg2"/>
          </a:solidFill>
          <a:ln w="6350"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dirty="0" smtClean="0"/>
              <a:t>Click icon to add picture</a:t>
            </a:r>
            <a:endParaRPr kumimoji="0"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dirty="0"/>
          </a:p>
        </p:txBody>
      </p:sp>
      <p:sp useBgFill="1">
        <p:nvSpPr>
          <p:cNvPr id="8" name="Rounded Rectangle 7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400" cy="1143000"/>
          </a:xfrm>
          <a:prstGeom prst="rect">
            <a:avLst/>
          </a:prstGeom>
        </p:spPr>
        <p:txBody>
          <a:bodyPr bIns="91440" anchor="b" anchorCtr="0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7772400" cy="45720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172200" y="6191250"/>
            <a:ext cx="2476500" cy="476250"/>
          </a:xfrm>
          <a:prstGeom prst="rect">
            <a:avLst/>
          </a:prstGeom>
        </p:spPr>
        <p:txBody>
          <a:bodyPr anchor="ctr" anchorCtr="0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F34DCC54-C144-425D-8CB4-DEA3C4C85573}" type="datetimeFigureOut">
              <a:rPr lang="en-US" smtClean="0"/>
              <a:t>4/5/2016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</p:spPr>
        <p:txBody>
          <a:bodyPr anchor="ctr" anchorCtr="0"/>
          <a:lstStyle>
            <a:lvl1pPr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146304" y="6210300"/>
            <a:ext cx="457200" cy="457200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anchor="ctr" anchorCtr="1">
            <a:noAutofit/>
          </a:bodyPr>
          <a:lstStyle>
            <a:lvl1pPr algn="ctr" eaLnBrk="1" latinLnBrk="0" hangingPunct="1">
              <a:defRPr kumimoji="0" sz="14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fld id="{6E01D105-C5D3-4656-8070-FEB0973F6594}" type="slidenum">
              <a:rPr lang="en-US" smtClean="0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580"/>
        </a:spcBef>
        <a:buClr>
          <a:schemeClr val="accent1"/>
        </a:buClr>
        <a:buSzPct val="8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28600" algn="l" rtl="0" eaLnBrk="1" latinLnBrk="0" hangingPunct="1">
        <a:spcBef>
          <a:spcPts val="370"/>
        </a:spcBef>
        <a:buClr>
          <a:schemeClr val="accent2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SzPct val="8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370"/>
        </a:spcBef>
        <a:buClr>
          <a:schemeClr val="accent3"/>
        </a:buClr>
        <a:buSzPct val="80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70"/>
        </a:spcBef>
        <a:buClr>
          <a:schemeClr val="accent3"/>
        </a:buClr>
        <a:buFontTx/>
        <a:buChar char="o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228600" algn="l" rtl="0" eaLnBrk="1" latinLnBrk="0" hangingPunct="1">
        <a:spcBef>
          <a:spcPts val="370"/>
        </a:spcBef>
        <a:buClr>
          <a:schemeClr val="accent3"/>
        </a:buClr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228600" algn="l" rtl="0" eaLnBrk="1" latinLnBrk="0" hangingPunct="1">
        <a:spcBef>
          <a:spcPts val="370"/>
        </a:spcBef>
        <a:buClr>
          <a:schemeClr val="accent2"/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228600" algn="l" rtl="0" eaLnBrk="1" latinLnBrk="0" hangingPunct="1">
        <a:spcBef>
          <a:spcPts val="370"/>
        </a:spcBef>
        <a:buClr>
          <a:schemeClr val="accent2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363347" y="6356350"/>
            <a:ext cx="2085975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9165" y="6356350"/>
            <a:ext cx="2847975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r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t>SPIE Medical Imaging 2016</a:t>
            </a:r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3278" y="6356350"/>
            <a:ext cx="561975" cy="365125"/>
          </a:xfrm>
          <a:prstGeom prst="rect">
            <a:avLst/>
          </a:prstGeom>
        </p:spPr>
        <p:txBody>
          <a:bodyPr vert="horz" lIns="27432" tIns="45720" rIns="4572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80DD4CF0-32FF-4485-9067-D9EB35ADDB71}" type="slidenum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/>
              <a:t>‹#›</a:t>
            </a:fld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8457760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569119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54564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dt="0"/>
  <p:txStyles>
    <p:titleStyle>
      <a:lvl1pPr algn="ctr" defTabSz="914400" rtl="0" eaLnBrk="1" latinLnBrk="0" hangingPunct="1">
        <a:lnSpc>
          <a:spcPts val="5800"/>
        </a:lnSpc>
        <a:spcBef>
          <a:spcPct val="0"/>
        </a:spcBef>
        <a:buNone/>
        <a:defRPr sz="5400" kern="1200">
          <a:solidFill>
            <a:schemeClr val="tx2"/>
          </a:solidFill>
          <a:effectLst>
            <a:outerShdw blurRad="63500" dist="38100" dir="5400000" algn="t" rotWithShape="0">
              <a:prstClr val="black">
                <a:alpha val="25000"/>
              </a:prstClr>
            </a:outerShdw>
          </a:effectLst>
          <a:latin typeface="+mn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e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2.gif"/><Relationship Id="rId3" Type="http://schemas.openxmlformats.org/officeDocument/2006/relationships/image" Target="../media/image34.jpeg"/><Relationship Id="rId7" Type="http://schemas.microsoft.com/office/2007/relationships/hdphoto" Target="../media/hdphoto1.wdp"/><Relationship Id="rId12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45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7.png"/><Relationship Id="rId11" Type="http://schemas.openxmlformats.org/officeDocument/2006/relationships/image" Target="../media/image41.png"/><Relationship Id="rId5" Type="http://schemas.openxmlformats.org/officeDocument/2006/relationships/image" Target="../media/image36.png"/><Relationship Id="rId15" Type="http://schemas.openxmlformats.org/officeDocument/2006/relationships/image" Target="../media/image44.gif"/><Relationship Id="rId10" Type="http://schemas.openxmlformats.org/officeDocument/2006/relationships/image" Target="../media/image40.png"/><Relationship Id="rId4" Type="http://schemas.openxmlformats.org/officeDocument/2006/relationships/image" Target="../media/image35.png"/><Relationship Id="rId9" Type="http://schemas.openxmlformats.org/officeDocument/2006/relationships/image" Target="../media/image39.jpeg"/><Relationship Id="rId14" Type="http://schemas.openxmlformats.org/officeDocument/2006/relationships/image" Target="../media/image43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stltoday.com/" TargetMode="Externa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5400" y="3581400"/>
            <a:ext cx="6400800" cy="1600200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chemeClr val="tx1"/>
                </a:solidFill>
              </a:rPr>
              <a:t>Erik </a:t>
            </a:r>
            <a:r>
              <a:rPr lang="en-US" sz="2400" b="1" dirty="0" smtClean="0">
                <a:solidFill>
                  <a:schemeClr val="tx1"/>
                </a:solidFill>
              </a:rPr>
              <a:t>MESSIER </a:t>
            </a:r>
            <a:r>
              <a:rPr lang="en-US" sz="2400" b="1" baseline="30000" dirty="0" smtClean="0">
                <a:solidFill>
                  <a:schemeClr val="tx1"/>
                </a:solidFill>
              </a:rPr>
              <a:t>a,1</a:t>
            </a:r>
            <a:r>
              <a:rPr lang="en-US" sz="2400" b="1" dirty="0">
                <a:solidFill>
                  <a:schemeClr val="tx1"/>
                </a:solidFill>
              </a:rPr>
              <a:t>, </a:t>
            </a:r>
            <a:r>
              <a:rPr lang="en-US" sz="2400" b="1" dirty="0" err="1">
                <a:solidFill>
                  <a:schemeClr val="tx1"/>
                </a:solidFill>
              </a:rPr>
              <a:t>Jascha</a:t>
            </a:r>
            <a:r>
              <a:rPr lang="en-US" sz="2400" b="1" dirty="0">
                <a:solidFill>
                  <a:schemeClr val="tx1"/>
                </a:solidFill>
              </a:rPr>
              <a:t> </a:t>
            </a:r>
            <a:r>
              <a:rPr lang="en-US" sz="2400" b="1" dirty="0" smtClean="0">
                <a:solidFill>
                  <a:schemeClr val="tx1"/>
                </a:solidFill>
              </a:rPr>
              <a:t>WILCOX </a:t>
            </a:r>
            <a:r>
              <a:rPr lang="en-US" sz="2400" b="1" baseline="30000" dirty="0" smtClean="0">
                <a:solidFill>
                  <a:schemeClr val="tx1"/>
                </a:solidFill>
              </a:rPr>
              <a:t>a</a:t>
            </a:r>
            <a:r>
              <a:rPr lang="en-US" sz="2400" b="1" dirty="0">
                <a:solidFill>
                  <a:schemeClr val="tx1"/>
                </a:solidFill>
              </a:rPr>
              <a:t>, Gabriel </a:t>
            </a:r>
            <a:r>
              <a:rPr lang="en-US" sz="2400" b="1" dirty="0" smtClean="0">
                <a:solidFill>
                  <a:schemeClr val="tx1"/>
                </a:solidFill>
              </a:rPr>
              <a:t>DIAZ </a:t>
            </a:r>
            <a:r>
              <a:rPr lang="en-US" sz="2400" b="1" baseline="30000" dirty="0" smtClean="0">
                <a:solidFill>
                  <a:schemeClr val="tx1"/>
                </a:solidFill>
              </a:rPr>
              <a:t>b</a:t>
            </a:r>
            <a:r>
              <a:rPr lang="en-US" sz="2400" b="1" dirty="0">
                <a:solidFill>
                  <a:schemeClr val="tx1"/>
                </a:solidFill>
              </a:rPr>
              <a:t>, and Cristian A. </a:t>
            </a:r>
            <a:r>
              <a:rPr lang="en-US" sz="2400" b="1" dirty="0" smtClean="0">
                <a:solidFill>
                  <a:schemeClr val="tx1"/>
                </a:solidFill>
              </a:rPr>
              <a:t>LINTE </a:t>
            </a:r>
            <a:r>
              <a:rPr lang="en-US" sz="2400" b="1" baseline="30000" dirty="0" err="1" smtClean="0">
                <a:solidFill>
                  <a:schemeClr val="tx1"/>
                </a:solidFill>
              </a:rPr>
              <a:t>a,b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</a:p>
          <a:p>
            <a:r>
              <a:rPr lang="en-US" sz="1400" b="1" baseline="30000" dirty="0" err="1" smtClean="0">
                <a:solidFill>
                  <a:schemeClr val="tx1"/>
                </a:solidFill>
              </a:rPr>
              <a:t>a</a:t>
            </a:r>
            <a:r>
              <a:rPr lang="en-US" sz="1400" b="1" dirty="0" err="1" smtClean="0">
                <a:solidFill>
                  <a:schemeClr val="tx1"/>
                </a:solidFill>
              </a:rPr>
              <a:t>Kate</a:t>
            </a:r>
            <a:r>
              <a:rPr lang="en-US" sz="1400" b="1" dirty="0" smtClean="0">
                <a:solidFill>
                  <a:schemeClr val="tx1"/>
                </a:solidFill>
              </a:rPr>
              <a:t> </a:t>
            </a:r>
            <a:r>
              <a:rPr lang="en-US" sz="1400" b="1" dirty="0">
                <a:solidFill>
                  <a:schemeClr val="tx1"/>
                </a:solidFill>
              </a:rPr>
              <a:t>Gleason College of Engineering, </a:t>
            </a:r>
            <a:r>
              <a:rPr lang="en-US" sz="1400" b="1" baseline="30000" dirty="0" err="1">
                <a:solidFill>
                  <a:schemeClr val="tx1"/>
                </a:solidFill>
              </a:rPr>
              <a:t>b</a:t>
            </a:r>
            <a:r>
              <a:rPr lang="en-US" sz="1400" b="1" dirty="0" err="1">
                <a:solidFill>
                  <a:schemeClr val="tx1"/>
                </a:solidFill>
              </a:rPr>
              <a:t>Chester</a:t>
            </a:r>
            <a:r>
              <a:rPr lang="en-US" sz="1400" b="1" dirty="0">
                <a:solidFill>
                  <a:schemeClr val="tx1"/>
                </a:solidFill>
              </a:rPr>
              <a:t> F. Carlson Center for Imaging Science, Rochester Institute of Technology, Rochester, NY, USA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An Interactive 3D Virtual Anatomy Puzzle for Learning and Simulation — Initial Demonstration and Evaluation</a:t>
            </a:r>
          </a:p>
        </p:txBody>
      </p:sp>
      <p:pic>
        <p:nvPicPr>
          <p:cNvPr id="1026" name="Picture 2" descr="http://www.nycolleges.com/sites/default/files/collegelogos/tiger_walking_rit_color_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52400"/>
            <a:ext cx="1602058" cy="1149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om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346138"/>
            <a:ext cx="1838325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28600" y="5791200"/>
            <a:ext cx="213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2016 Medicine Meets Virtual Reality</a:t>
            </a:r>
          </a:p>
          <a:p>
            <a:r>
              <a:rPr lang="en-US" i="1" dirty="0" smtClean="0"/>
              <a:t>Las Angeles CA USA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778643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final_noaudio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16673" y="1524000"/>
            <a:ext cx="8088489" cy="4549775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400" cy="1143000"/>
          </a:xfrm>
        </p:spPr>
        <p:txBody>
          <a:bodyPr/>
          <a:lstStyle/>
          <a:p>
            <a:r>
              <a:rPr lang="en-US" dirty="0" smtClean="0"/>
              <a:t>Free Play/ Quiz Modes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0024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Interface Tutorial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117" y="1905000"/>
            <a:ext cx="7400925" cy="41771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58839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Platform Architecture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/>
              <a:t>Software Platform</a:t>
            </a:r>
          </a:p>
          <a:p>
            <a:pPr lvl="1"/>
            <a:r>
              <a:rPr lang="en-US" dirty="0" err="1"/>
              <a:t>WorldViz</a:t>
            </a:r>
            <a:r>
              <a:rPr lang="en-US" dirty="0"/>
              <a:t> </a:t>
            </a:r>
            <a:r>
              <a:rPr lang="en-US" dirty="0" err="1"/>
              <a:t>Vizard</a:t>
            </a:r>
            <a:r>
              <a:rPr lang="en-US" dirty="0"/>
              <a:t> Toolkit</a:t>
            </a:r>
          </a:p>
          <a:p>
            <a:pPr lvl="1"/>
            <a:r>
              <a:rPr lang="en-US" dirty="0" smtClean="0"/>
              <a:t>Python</a:t>
            </a:r>
          </a:p>
          <a:p>
            <a:r>
              <a:rPr lang="en-US" b="1" dirty="0" smtClean="0"/>
              <a:t>Dataset</a:t>
            </a:r>
          </a:p>
          <a:p>
            <a:pPr lvl="1"/>
            <a:r>
              <a:rPr lang="en-US" dirty="0" smtClean="0"/>
              <a:t>BodyParts3D</a:t>
            </a:r>
          </a:p>
          <a:p>
            <a:r>
              <a:rPr lang="en-US" b="1" dirty="0" smtClean="0"/>
              <a:t>Display Modalities</a:t>
            </a:r>
          </a:p>
          <a:p>
            <a:pPr lvl="1"/>
            <a:r>
              <a:rPr lang="en-US" dirty="0" smtClean="0"/>
              <a:t>Traditional 2D Computer Monitor</a:t>
            </a:r>
          </a:p>
          <a:p>
            <a:pPr lvl="1"/>
            <a:r>
              <a:rPr lang="en-US" dirty="0" smtClean="0"/>
              <a:t>Oculus Rift DK1/2</a:t>
            </a:r>
          </a:p>
          <a:p>
            <a:r>
              <a:rPr lang="en-US" b="1" dirty="0" smtClean="0"/>
              <a:t>Input Devices</a:t>
            </a:r>
          </a:p>
          <a:p>
            <a:pPr lvl="1"/>
            <a:r>
              <a:rPr lang="en-US" dirty="0" smtClean="0"/>
              <a:t>Keyboard Map</a:t>
            </a:r>
          </a:p>
          <a:p>
            <a:pPr lvl="1"/>
            <a:r>
              <a:rPr lang="en-US" dirty="0" smtClean="0"/>
              <a:t>3DConnexion </a:t>
            </a:r>
            <a:r>
              <a:rPr lang="en-US" dirty="0" err="1" smtClean="0"/>
              <a:t>SpaceMouse</a:t>
            </a:r>
            <a:endParaRPr lang="en-US" dirty="0" smtClean="0"/>
          </a:p>
        </p:txBody>
      </p:sp>
      <p:pic>
        <p:nvPicPr>
          <p:cNvPr id="3074" name="Picture 2" descr="http://silicon-valley.siggraph.org/uploads/WorldViz_logo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3866" y="2212844"/>
            <a:ext cx="3660775" cy="768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s-media-cache-ak0.pinimg.com/236x/55/54/9a/55549a46933557ba706b475068c8b7b8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8275" y="3276600"/>
            <a:ext cx="2247900" cy="2247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dexterindustries.com/wp-content/uploads/2013/04/python-log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2393" y="4836377"/>
            <a:ext cx="1930854" cy="2457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8" descr="data:image/png;base64,iVBORw0KGgoAAAANSUhEUgAAAUEAAACdCAMAAAAdWzrjAAAAllBMVEX///87O0NPT1d/gISKiY8zMzw4OEAxMTo1NT17e38oKDIsLDUmJjDa2tsjIy4tLTf5+fm7u73y8vJAQEienqPv7+8fHypxcnbi4uOUlZmxsbPPz9DCwsS3t7np6epLS1Nqam9GRk5VVVunp6pgYGWYmJvU1NWFhomPj5OsrLBbXGKhoqYbGydmZmvBwcJSUlcRECEAABSUYM4QAAARhklEQVR4nO1d6ZqquBYFmQcBBcERRBxwOp5+/5e7SXYCCTh13Xur67RZP+orE4ZkZc9gVBQJCQkJCQkJCQkJCQmJR1iuxv/0EP5oTGd6XY8kh19FdNTrGYbk8GtYEP52u12ykxx+AdMdJTBBOCfJUnL4txDNtboh8EwgOfw7WByQB6k5AiuE81ly+Cbynabr9S45Voi+ajU/Yv6q4/FYSQ7fQbTC/J1nzia9eHZse+W6nq+OAMnha+x1xN8ssy63ZJFHuCXfV+uNNl/N55LDN3DW9FrfXMoqF9v39ToZSQ7fgK4fbpfT4l7XUtsBh5X0y0+wdC+bu/xhDOvziFCIOJQx9iNUD/nDGM6Oc8LgOZF5yhexSIDCBOV6sm7zJUQjyiCisJYcfgmTFVFjxOCsPswlh1/BsWGw1rXj5J8ezh+I/EwYRGqMKJQc9hG9PGJEZRALIYI2+oZR/UHI693wxSHDJKFajBisHXX7LQP7Y4ACljp5zuEwObcMbj139U1D+0MQFXp1rM/POFy2MujE6TV/cuhHYqRm9fE4O08fHTAm4SCxgyfPkwIY6UmnZZIVh/pYzY73OYyOVIlnjpqupSNWFpo267Yt40yfHavdPQ4nkJHsdvXGlQKIcdazQa9x7BQ64vCczLsc7pMzMOiYUgAJIk3f7O60/4odXd91OZzMgcAECWCIw8Dx4qG5/BQsNN3Y3+uYXK8oWk4wh8zZRkvKX5LZaTbGj0UdJ5t/42h/IhL9kD7o2g1wxpEgu7ciHO7PQOC5vrkWFsCl42ia5nx2QI2UeL1+1PnrpjMO5znwd24FMK8xfwjFR0vhQqufEDA86cAhEb0ELGDh2r9Q38ihBGqn7PvG+/OQ6LX/xBdM10BhnTCs7dThBRBhe/u+8f44ICV27GcHDB2dgryEdChdc6lgAdRanPrR0OcAeeLT4ekRQ41RWM92Vyt1IuSma55AbbD5ptH+ROz0Wl0+P+SoNyg8cvDSEQjU4g+2g2NNP1xePOrIGyHUrC0SwPFO5E/TvHsR+YcAKXH2UgV3jMF1gILAhdMlMAs+uEY90/VbtzLTw4jZwVs6UVaZ1sU1+NzEDilx7b4q6be+xETi2uMPORLvO8b6M7FEtu1RSteCGULH3Sl5V4URrA92JEiJr6+nP6EMbtMhcsM9ArPgc4uEWInj19MfUwZjE3HeI9Ap0s+tEiIl1i+vHxNRBjXPUcY9EbwOjNM3DPWH4rQ9OOrrw6gW41hm73T5G5Tu51ZmcnUwiOvXx00Jg3URjJWKZ9C5Dgp0heBzXz6qysHAffrGJWBBGDzYWyGWyU4F4m9QGB/siU+IgMsbx62IEmfuWZk6gvhhxMHdRwQfgWmM5v9OgT4hDJ5QLAM1Lee6ofQh2MX/faA/FliJjer1cRHEMmqsKLXmZNtBSx/2Ix+cE2MlNl+mdIqyx2awdryDMtncCp4+fIH4/z/QnwqsxMgRvA6oZ06WrbeFu1RG8aCD2P9gETyXwMH1hRhO1QILnuqOFacjgIPCLr9nsD8SJ8ZCXD99aVUD2uyrEnUJHKjpG8HQvxYzo/EG5ZOsYgiaW3qVsugqcWmsv224PxCTTdAwUj7+KtipoGHfVNmVHR02089NRwiWsdtwEq/vm8MZPcJEYd+mq8MfXNZimHsW47CItTtVmjkV08KqqfPm/HD4wflcg2h3sYuGw7pb6JurTM39hTIXlTj+aD/MYeJcVMZhGc94OYz0RupUL1IywRWXpve5hdUOptu0dSnxekRJzKuyEboCOd1xKRKYvpHOfAwWZetSijIusrp2BjHHWOnNkd8RCLy8eNPh0zC3Qo6wouikv3GQK3ohEPjrnx7yj0OSGp1wj4N5U5SbQOAHp8MPMdYuZi9tozKJYplhq8SxJPABptdUvcthjGKZquQIlDbwERaF3ytgIah2pFyLhsCPLie8xMjweuYQP0zK44ZN63PfM3oP58DqcFi6K1ZcLVQrloH0K0SHNtMDvUWxDBRXUSKyff0NeAklzwSXYm+UiJrA4Pk71xIN9rcgbrLlcKfssRKrZvq5L3j8ffyKvZgp8R4XVwvVsD734fqXULngUlQVP1RBJvD04RXpv4+oDlCmVxiOMo1RFPjGO0oSXSCXYsbeSFm5hifzkK9hePKDiTL2TzIK/DJ+rdEfmcdJSEhISEhISEhISEhISEhISEhISEhIvIcoHw6nvbcrovF0OMzlSxevkM+zwg18P3AHdfuSVLQ8nIwUN4eb2d13p/L5IcuyetX5Uki0OGtZ5uzu/brXZLHaHRx0llOv7rxWznXP7751Pl3VqFeruOfw4yGBeBxp2sMAJnBA57nV8IgHr3cHTyawH511MopDtXhDfCZZ4BmmSmBaAXtEW1sua0XNada702KbeoZhG5YX8F9Oyg+Wbxm2bVuudxBGHS21MnA9y8C9+LR4Nxa6D0Xg024bdav975rcAnJLIwzic3MeXnz/t/BySH1BTRe6TWb1G33w/xLega3KZvBb8ZHWfnby8CjwINCN/NB5+QWCcarycNfQ6ppCs+GJN4qy1G47zXZortWeZPFPfBduuyR0YUKjveje8rvdVijMel9yYzLdgq3pysWf+e/q7H1yOj0gISPi98fYx157JZt/rh+VgSWOQjXSlxv1ZQa+HwKc4ZNv8ec+DNQw6LxMYXuISQxEmWilTLXd/sXxYe6eZ5B/0paDyqMjRp1uCPRz76aO3Lbba7o5CucpHojtua5Hem2TSfAAd/BbBxS4IWCv/h/IULidX+FKeJDAlus0XTkVJ9NAo4A5oFP1FwyOXLT8xelUwhThS/hDoKJ0dOcGS2+arUmIYhsEIV5nW9VVWY9DLuFtzqOVA8vcDnwHnBvb3Xw0qq4uXQF2ahXS7hnuXtN7tl9imgf4s3+dLxartQuH0q4l6Wo3Zp3hS4XNS3NrMtZ2i5rRhZxt1qPRTDVaocHYw7Cs2wGNYu4YsJKv3kGO3Bps7hI4J1v7LcmlwiNuX6hkOmErzVvChl0SJY3mbABnQrsLH/fkasaVnaORz83GeQtYr+aXWmpyycZW7EElPGbu9ikRG9o9IjfymY3Y2vwnsvjcfiA3cqWAfZwSMbMysnTRiXDULBSdNrvrZAPivn7OYPsjSSAmLlbXFUgTqMYUZtvs+TcnE7A3HT819YVJE/ukNt/kItNU0+acI7los/mOQwgOGocFWm2zBYiJpjYCTfhuOodYCG22F9fNFg6FU81mqyqi4s3BEzIKi/1SxSrkpo2Qg2b4D7nrYB42MghKxcwvmBKXrTK5q2l1oxUwqO1G0WToFrPTZORqu/UgeLBG+UDXwuaaEagxdRBnfEuv9bcTcrLLjiZ39mGwO3yof1Q6F2Ibl4L4tltokqk124f0vA7IaPDuT/I4NlktLCagVD4VoAURCEYGsBseO2dPA3L31qITvTWZOoHl5HYtAwZZ94ZIStyKdWm2U4uQuxLdLcgkmymRfhBJosP8Bo+TUJB1cllu2ynQWzbRntehqvHmdwn2oLnE3DnAPbUPucerFBm9anVPn4FxbDk4krHTr/VHoSAKqIEw2KgT6ForwBE0wPFEpUN+q58Mjy9shPJgMRqw5TJVTj3AtljUsex9QZvQ1Mi6s5+NyQx+2gpTjTe3JhgR326XhAKwWi6jw+AEiFgd1dC655PV5Y3uiPDuQxSUu4IosKEbNJKIYI3aHaUm5Jb0cmQegiAQ+baaHXHHHr04UXef953gXi3qBkG3Ai6sSPlumLbREgZu6PWur9F4WN3gTjGo/IDTIQSTuxA1kd1vWoIS84ICCkLXeyoYAoXFS8yGT4IuwX5LcARs8ncj2mW10UGCB+Xn5C6uEALDOnrU5oBk81vSu7w8EGPNm4u42/AAa98PweA6VOd4HVIYgy75PwPx7BpXGCkf+lMGgWpqStt9lKGBMU757BFMGoauIN3RZDEissExGOGIy5/gEMIWN8gEW0KzI1goiw+Red0gVxFMDbDyesvNDctkbDqhMa9DCnUDVAbt+4JN9YMj9pfHMUjDo9ad0gZqgCjBTbarLL2WYHKoUSPq9qtdtlF9H8J17nBljo4xIqwfpri2CR9V7IVlI0g5Bse+OO2uG3qMuMkF6dvzvA7hK4MbUNtb9gUbRNPmbC4ER1SLK/4DxlkIHEYCnwqLzMCzExLM20n13dAyiD6YthW6fDkB6S8yOmgZuwb6wHtTumxcuj7hrbpomxXmhoyXXwqK/koDl2bUFhHhjlJBSA3CDHdpotkGp57FANKoJ4Fo3W+TazFeqsLO1PiAFEggmbuJqPPcwNxk9WrBCxtSI+TJsS/1RBkUvOlZuCmZGug12APqddpfglsIbugJ8sl0WZugqiQpAxNmMWnfc+Z22rX5FEUnHGETT2FCWjewgniJTbfuTk032gaIMczQ9f345CSj/aRXtZt5ZFWv6KKWI/SAN6VZBV1HzqtTcwzSDNP22kh31LU9TzEGV05iXCGpY/oI5mMoKngDiIB5m0tDA/5Dm9R1AoduUidEZpDsbKpfw/GDgueC5HUOLKP4AzwxH1VQBjkpnfMOsJvUUTfkvvu1DDCbZNRiUseyOvIRZLCfbBc9BsnYmbqXYn7PGGeVRdA1LlHkA1IirnYvAG0BoYO7goUQ9EP0pn0GQdZpaQG8DlcK5SoFb2FrMs3pKFXMTR9Mr9nbC/XU1eJccK8g39z2laS3sZu9pK7gRIeM5llI4ZBCAzpgTwbHWduONz33tHjDD7uX1PVszwtcbXa8mN0MhXwCipBeV59A1TgOwBKkcPexpYos0KSOJSHqs6SOhnQPxz0KmvXe8HKPIXpTqPhwMjUGR0LDVIgn/Dapu3Ztz3NAPKl6425SByvBCnAQPPZ2lT53FYTcnZECmTVnPalLZ0mdK/CJRMfibAUks/6jOidcOySBA5TUgvbQBUQV1JsCn20+zcwgFbIvJ3UUsEBk3W+8+QURbDQQbIPddcYwzTaig7NYBXX4XyR1NIh/WOfcEumHQnlkCuU/5k0bzkJVvBKUatjnLyV1ebNcUFQmBVpBh3IQzeZ3faDI2xeJTiJIKmvNzd9K6oz7SR0zy263ngY4Q32KDg8qRE3BuutND2LmRAoRakDtfaeUiHQcGp7voK2lp2qR5/lCo48mcFZBrdZ2HI2nCYTa3LpB1dG0aMmgqfHDalOpcqC0xWjuJ3UhL7KLbra1FBrocy9/1hik8S/21WNaKmKmD/xXWztIxEgelt+k5XUotnss5egldblYR78LFJvgSDV0XfpgiogaHbFtqTZ9emlzJbfhBQ51T7tqd3JZQELNaHgdDfdVCQNvgvm3krqwTermYmQGcqaGtjZfLkfH+mS57FkchEltVR+cYLPlstZxrxrocXzcD0fwuMtu/Ne0W7d7J6lzKHEMAZkz6BAHQ0jXZ7TbtEIkoO3DowDI9lD6CnFR6zgeJXXTpwS3kVlGH4YaaK09fFc2UVBLj0vE6FNG+nHd8aZR3CQ48NTUKBvXuxe8jnLH9vQx/C0S5dPs5iI0m8FWLNJqAdfbPsNbBjbXbvOPqnvV8hdJ3cHoNqSdJ+FmALck/3NBFJQ2m2fYN64uRzCJQ/4qLje1JZ/hYbyR1I1r17VsagC9gL3bMda9ttkKyt72sUdaT8QSx71ZMLwF7AG9FWz4SP5kGQi/24meQtzgsaTOw5+4H89Zk+7f3HsfyzJoX0PBgzrj36J0yXVTPu2aB7jJoo+3VXyAxf+oTKRdaBXFNDzj2DuT+ym8KuhdvY9odNjGXpB6ZVZxmhot62tpBRdf3db34rBxsgkCP0iN9VEINxeOmuL24iCedXAwOJOskQam5jv41IpDDceL1z4UAX4TKvCLrALpTDJynLAfQwTXypbcB3HDhmk9wK9UpWa2Em6wIlfLho8bnuALb7hF0+H03hOY8fTOe3T/I5CX9P4Xuwc8GryEhISEhISEhISEhISEhISEhISEhISExL8Z/wESCVoNPrqtfQ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10" descr="data:image/png;base64,iVBORw0KGgoAAAANSUhEUgAAAUEAAACdCAMAAAAdWzrjAAAAllBMVEX///87O0NPT1d/gISKiY8zMzw4OEAxMTo1NT17e38oKDIsLDUmJjDa2tsjIy4tLTf5+fm7u73y8vJAQEienqPv7+8fHypxcnbi4uOUlZmxsbPPz9DCwsS3t7np6epLS1Nqam9GRk5VVVunp6pgYGWYmJvU1NWFhomPj5OsrLBbXGKhoqYbGydmZmvBwcJSUlcRECEAABSUYM4QAAARhklEQVR4nO1d6ZqquBYFmQcBBcERRBxwOp5+/5e7SXYCCTh13Xur67RZP+orE4ZkZc9gVBQJCQkJCQkJCQkJCQmJR1iuxv/0EP5oTGd6XY8kh19FdNTrGYbk8GtYEP52u12ykxx+AdMdJTBBOCfJUnL4txDNtboh8EwgOfw7WByQB6k5AiuE81ly+Cbynabr9S45Voi+ajU/Yv6q4/FYSQ7fQbTC/J1nzia9eHZse+W6nq+OAMnha+x1xN8ssy63ZJFHuCXfV+uNNl/N55LDN3DW9FrfXMoqF9v39ToZSQ7fgK4fbpfT4l7XUtsBh5X0y0+wdC+bu/xhDOvziFCIOJQx9iNUD/nDGM6Oc8LgOZF5yhexSIDCBOV6sm7zJUQjyiCisJYcfgmTFVFjxOCsPswlh1/BsWGw1rXj5J8ezh+I/EwYRGqMKJQc9hG9PGJEZRALIYI2+oZR/UHI693wxSHDJKFajBisHXX7LQP7Y4ACljp5zuEwObcMbj139U1D+0MQFXp1rM/POFy2MujE6TV/cuhHYqRm9fE4O08fHTAm4SCxgyfPkwIY6UmnZZIVh/pYzY73OYyOVIlnjpqupSNWFpo267Yt40yfHavdPQ4nkJHsdvXGlQKIcdazQa9x7BQ64vCczLsc7pMzMOiYUgAJIk3f7O60/4odXd91OZzMgcAECWCIw8Dx4qG5/BQsNN3Y3+uYXK8oWk4wh8zZRkvKX5LZaTbGj0UdJ5t/42h/IhL9kD7o2g1wxpEgu7ciHO7PQOC5vrkWFsCl42ia5nx2QI2UeL1+1PnrpjMO5znwd24FMK8xfwjFR0vhQqufEDA86cAhEb0ELGDh2r9Q38ihBGqn7PvG+/OQ6LX/xBdM10BhnTCs7dThBRBhe/u+8f44ICV27GcHDB2dgryEdChdc6lgAdRanPrR0OcAeeLT4ekRQ41RWM92Vyt1IuSma55AbbD5ptH+ROz0Wl0+P+SoNyg8cvDSEQjU4g+2g2NNP1xePOrIGyHUrC0SwPFO5E/TvHsR+YcAKXH2UgV3jMF1gILAhdMlMAs+uEY90/VbtzLTw4jZwVs6UVaZ1sU1+NzEDilx7b4q6be+xETi2uMPORLvO8b6M7FEtu1RSteCGULH3Sl5V4URrA92JEiJr6+nP6EMbtMhcsM9ArPgc4uEWInj19MfUwZjE3HeI9Ap0s+tEiIl1i+vHxNRBjXPUcY9EbwOjNM3DPWH4rQ9OOrrw6gW41hm73T5G5Tu51ZmcnUwiOvXx00Jg3URjJWKZ9C5Dgp0heBzXz6qysHAffrGJWBBGDzYWyGWyU4F4m9QGB/siU+IgMsbx62IEmfuWZk6gvhhxMHdRwQfgWmM5v9OgT4hDJ5QLAM1Lee6ofQh2MX/faA/FliJjer1cRHEMmqsKLXmZNtBSx/2Ix+cE2MlNl+mdIqyx2awdryDMtncCp4+fIH4/z/QnwqsxMgRvA6oZ06WrbeFu1RG8aCD2P9gETyXwMH1hRhO1QILnuqOFacjgIPCLr9nsD8SJ8ZCXD99aVUD2uyrEnUJHKjpG8HQvxYzo/EG5ZOsYgiaW3qVsugqcWmsv224PxCTTdAwUj7+KtipoGHfVNmVHR02089NRwiWsdtwEq/vm8MZPcJEYd+mq8MfXNZimHsW47CItTtVmjkV08KqqfPm/HD4wflcg2h3sYuGw7pb6JurTM39hTIXlTj+aD/MYeJcVMZhGc94OYz0RupUL1IywRWXpve5hdUOptu0dSnxekRJzKuyEboCOd1xKRKYvpHOfAwWZetSijIusrp2BjHHWOnNkd8RCLy8eNPh0zC3Qo6wouikv3GQK3ohEPjrnx7yj0OSGp1wj4N5U5SbQOAHp8MPMdYuZi9tozKJYplhq8SxJPABptdUvcthjGKZquQIlDbwERaF3ytgIah2pFyLhsCPLie8xMjweuYQP0zK44ZN63PfM3oP58DqcFi6K1ZcLVQrloH0K0SHNtMDvUWxDBRXUSKyff0NeAklzwSXYm+UiJrA4Pk71xIN9rcgbrLlcKfssRKrZvq5L3j8ffyKvZgp8R4XVwvVsD734fqXULngUlQVP1RBJvD04RXpv4+oDlCmVxiOMo1RFPjGO0oSXSCXYsbeSFm5hifzkK9hePKDiTL2TzIK/DJ+rdEfmcdJSEhISEhISEhISEhISEhISEhISEhIvIcoHw6nvbcrovF0OMzlSxevkM+zwg18P3AHdfuSVLQ8nIwUN4eb2d13p/L5IcuyetX5Uki0OGtZ5uzu/brXZLHaHRx0llOv7rxWznXP7751Pl3VqFeruOfw4yGBeBxp2sMAJnBA57nV8IgHr3cHTyawH511MopDtXhDfCZZ4BmmSmBaAXtEW1sua0XNada702KbeoZhG5YX8F9Oyg+Wbxm2bVuudxBGHS21MnA9y8C9+LR4Nxa6D0Xg024bdav975rcAnJLIwzic3MeXnz/t/BySH1BTRe6TWb1G33w/xLega3KZvBb8ZHWfnby8CjwINCN/NB5+QWCcarycNfQ6ppCs+GJN4qy1G47zXZortWeZPFPfBduuyR0YUKjveje8rvdVijMel9yYzLdgq3pysWf+e/q7H1yOj0gISPi98fYx157JZt/rh+VgSWOQjXSlxv1ZQa+HwKc4ZNv8ec+DNQw6LxMYXuISQxEmWilTLXd/sXxYe6eZ5B/0paDyqMjRp1uCPRz76aO3Lbba7o5CucpHojtua5Hem2TSfAAd/BbBxS4IWCv/h/IULidX+FKeJDAlus0XTkVJ9NAo4A5oFP1FwyOXLT8xelUwhThS/hDoKJ0dOcGS2+arUmIYhsEIV5nW9VVWY9DLuFtzqOVA8vcDnwHnBvb3Xw0qq4uXQF2ahXS7hnuXtN7tl9imgf4s3+dLxartQuH0q4l6Wo3Zp3hS4XNS3NrMtZ2i5rRhZxt1qPRTDVaocHYw7Cs2wGNYu4YsJKv3kGO3Bps7hI4J1v7LcmlwiNuX6hkOmErzVvChl0SJY3mbABnQrsLH/fkasaVnaORz83GeQtYr+aXWmpyycZW7EElPGbu9ikRG9o9IjfymY3Y2vwnsvjcfiA3cqWAfZwSMbMysnTRiXDULBSdNrvrZAPivn7OYPsjSSAmLlbXFUgTqMYUZtvs+TcnE7A3HT819YVJE/ukNt/kItNU0+acI7los/mOQwgOGocFWm2zBYiJpjYCTfhuOodYCG22F9fNFg6FU81mqyqi4s3BEzIKi/1SxSrkpo2Qg2b4D7nrYB42MghKxcwvmBKXrTK5q2l1oxUwqO1G0WToFrPTZORqu/UgeLBG+UDXwuaaEagxdRBnfEuv9bcTcrLLjiZ39mGwO3yof1Q6F2Ibl4L4tltokqk124f0vA7IaPDuT/I4NlktLCagVD4VoAURCEYGsBseO2dPA3L31qITvTWZOoHl5HYtAwZZ94ZIStyKdWm2U4uQuxLdLcgkmymRfhBJosP8Bo+TUJB1cllu2ynQWzbRntehqvHmdwn2oLnE3DnAPbUPucerFBm9anVPn4FxbDk4krHTr/VHoSAKqIEw2KgT6ForwBE0wPFEpUN+q58Mjy9shPJgMRqw5TJVTj3AtljUsex9QZvQ1Mi6s5+NyQx+2gpTjTe3JhgR326XhAKwWi6jw+AEiFgd1dC655PV5Y3uiPDuQxSUu4IosKEbNJKIYI3aHaUm5Jb0cmQegiAQ+baaHXHHHr04UXef953gXi3qBkG3Ai6sSPlumLbREgZu6PWur9F4WN3gTjGo/IDTIQSTuxA1kd1vWoIS84ICCkLXeyoYAoXFS8yGT4IuwX5LcARs8ncj2mW10UGCB+Xn5C6uEALDOnrU5oBk81vSu7w8EGPNm4u42/AAa98PweA6VOd4HVIYgy75PwPx7BpXGCkf+lMGgWpqStt9lKGBMU757BFMGoauIN3RZDEissExGOGIy5/gEMIWN8gEW0KzI1goiw+Red0gVxFMDbDyesvNDctkbDqhMa9DCnUDVAbt+4JN9YMj9pfHMUjDo9ad0gZqgCjBTbarLL2WYHKoUSPq9qtdtlF9H8J17nBljo4xIqwfpri2CR9V7IVlI0g5Bse+OO2uG3qMuMkF6dvzvA7hK4MbUNtb9gUbRNPmbC4ER1SLK/4DxlkIHEYCnwqLzMCzExLM20n13dAyiD6YthW6fDkB6S8yOmgZuwb6wHtTumxcuj7hrbpomxXmhoyXXwqK/koDl2bUFhHhjlJBSA3CDHdpotkGp57FANKoJ4Fo3W+TazFeqsLO1PiAFEggmbuJqPPcwNxk9WrBCxtSI+TJsS/1RBkUvOlZuCmZGug12APqddpfglsIbugJ8sl0WZugqiQpAxNmMWnfc+Z22rX5FEUnHGETT2FCWjewgniJTbfuTk032gaIMczQ9f345CSj/aRXtZt5ZFWv6KKWI/SAN6VZBV1HzqtTcwzSDNP22kh31LU9TzEGV05iXCGpY/oI5mMoKngDiIB5m0tDA/5Dm9R1AoduUidEZpDsbKpfw/GDgueC5HUOLKP4AzwxH1VQBjkpnfMOsJvUUTfkvvu1DDCbZNRiUseyOvIRZLCfbBc9BsnYmbqXYn7PGGeVRdA1LlHkA1IirnYvAG0BoYO7goUQ9EP0pn0GQdZpaQG8DlcK5SoFb2FrMs3pKFXMTR9Mr9nbC/XU1eJccK8g39z2laS3sZu9pK7gRIeM5llI4ZBCAzpgTwbHWduONz33tHjDD7uX1PVszwtcbXa8mN0MhXwCipBeV59A1TgOwBKkcPexpYos0KSOJSHqs6SOhnQPxz0KmvXe8HKPIXpTqPhwMjUGR0LDVIgn/Dapu3Ztz3NAPKl6425SByvBCnAQPPZ2lT53FYTcnZECmTVnPalLZ0mdK/CJRMfibAUks/6jOidcOySBA5TUgvbQBUQV1JsCn20+zcwgFbIvJ3UUsEBk3W+8+QURbDQQbIPddcYwzTaig7NYBXX4XyR1NIh/WOfcEumHQnlkCuU/5k0bzkJVvBKUatjnLyV1ebNcUFQmBVpBh3IQzeZ3faDI2xeJTiJIKmvNzd9K6oz7SR0zy263ngY4Q32KDg8qRE3BuutND2LmRAoRakDtfaeUiHQcGp7voK2lp2qR5/lCo48mcFZBrdZ2HI2nCYTa3LpB1dG0aMmgqfHDalOpcqC0xWjuJ3UhL7KLbra1FBrocy9/1hik8S/21WNaKmKmD/xXWztIxEgelt+k5XUotnss5egldblYR78LFJvgSDV0XfpgiogaHbFtqTZ9emlzJbfhBQ51T7tqd3JZQELNaHgdDfdVCQNvgvm3krqwTermYmQGcqaGtjZfLkfH+mS57FkchEltVR+cYLPlstZxrxrocXzcD0fwuMtu/Ne0W7d7J6lzKHEMAZkz6BAHQ0jXZ7TbtEIkoO3DowDI9lD6CnFR6zgeJXXTpwS3kVlGH4YaaK09fFc2UVBLj0vE6FNG+nHd8aZR3CQ48NTUKBvXuxe8jnLH9vQx/C0S5dPs5iI0m8FWLNJqAdfbPsNbBjbXbvOPqnvV8hdJ3cHoNqSdJ+FmALck/3NBFJQ2m2fYN64uRzCJQ/4qLje1JZ/hYbyR1I1r17VsagC9gL3bMda9ttkKyt72sUdaT8QSx71ZMLwF7AG9FWz4SP5kGQi/24meQtzgsaTOw5+4H89Zk+7f3HsfyzJoX0PBgzrj36J0yXVTPu2aB7jJoo+3VXyAxf+oTKRdaBXFNDzj2DuT+ym8KuhdvY9odNjGXpB6ZVZxmhot62tpBRdf3db34rBxsgkCP0iN9VEINxeOmuL24iCedXAwOJOskQam5jv41IpDDceL1z4UAX4TKvCLrALpTDJynLAfQwTXypbcB3HDhmk9wK9UpWa2Em6wIlfLho8bnuALb7hF0+H03hOY8fTOe3T/I5CX9P4Xuwc8GryEhISEhISEhISEhISEhISEhISEhISExL8Z/wESCVoNPrqtfQ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084" name="Picture 12" descr="https://amcbridge.com/images/client/3dxLogo.jpe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3247" y="609600"/>
            <a:ext cx="1952928" cy="953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7218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Evaluation of Game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 smtClean="0"/>
              <a:t>Procedure: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Subjects completed written fill-in-the-blank entrance exam to assess baseline knowledge.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Interface Tutorial was played 4 times with all combinations of input/display modality.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Anatomy puzzle game was played 3 times (using </a:t>
            </a:r>
            <a:r>
              <a:rPr lang="en-US" dirty="0" err="1" smtClean="0"/>
              <a:t>SpaceMouse</a:t>
            </a:r>
            <a:r>
              <a:rPr lang="en-US" dirty="0" smtClean="0"/>
              <a:t> and Oculus Rift)</a:t>
            </a:r>
          </a:p>
          <a:p>
            <a:pPr marL="788670" lvl="1" indent="-514350">
              <a:buFont typeface="+mj-lt"/>
              <a:buAutoNum type="arabicPeriod"/>
            </a:pPr>
            <a:r>
              <a:rPr lang="en-US" dirty="0" smtClean="0"/>
              <a:t>1 play-through of desired anatomy in Free Play Mode</a:t>
            </a:r>
          </a:p>
          <a:p>
            <a:pPr marL="788670" lvl="1" indent="-514350">
              <a:buFont typeface="+mj-lt"/>
              <a:buAutoNum type="arabicPeriod"/>
            </a:pPr>
            <a:r>
              <a:rPr lang="en-US" dirty="0" smtClean="0"/>
              <a:t>2 play-</a:t>
            </a:r>
            <a:r>
              <a:rPr lang="en-US" dirty="0" err="1" smtClean="0"/>
              <a:t>throughs</a:t>
            </a:r>
            <a:r>
              <a:rPr lang="en-US" dirty="0" smtClean="0"/>
              <a:t> of same desired anatomy in Quiz Mode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Another full factorial of input/display modalities in Interface </a:t>
            </a:r>
            <a:r>
              <a:rPr lang="en-US" dirty="0"/>
              <a:t>T</a:t>
            </a:r>
            <a:r>
              <a:rPr lang="en-US" dirty="0" smtClean="0"/>
              <a:t>utorial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Subjects completed the same fill-in-the-blank exit exam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Subjects completed comfort questionnaire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9764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Evaluation of Game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en-US" b="1" dirty="0" smtClean="0"/>
                  <a:t>Metrics Used to Quantify Performance:</a:t>
                </a:r>
              </a:p>
              <a:p>
                <a:pPr lvl="1"/>
                <a:r>
                  <a:rPr lang="en-US" dirty="0" smtClean="0"/>
                  <a:t>Interface Tutorial</a:t>
                </a:r>
              </a:p>
              <a:p>
                <a:pPr lvl="2"/>
                <a:r>
                  <a:rPr lang="en-US" dirty="0" smtClean="0"/>
                  <a:t>Average time per move</a:t>
                </a:r>
              </a:p>
              <a:p>
                <a:pPr lvl="1"/>
                <a:r>
                  <a:rPr lang="en-US" dirty="0" smtClean="0"/>
                  <a:t>Quiz Mode</a:t>
                </a:r>
              </a:p>
              <a:p>
                <a:pPr marL="320040" lvl="1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 </m:t>
                      </m:r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𝑡𝑜𝑡𝑎𝑙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=10</m:t>
                      </m:r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𝑚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+5</m:t>
                      </m:r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𝑚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+2</m:t>
                      </m:r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𝑚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+0</m:t>
                      </m:r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𝑚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i="1" dirty="0" smtClean="0">
                  <a:latin typeface="Cambria Math"/>
                </a:endParaRP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𝑡𝑜𝑡𝑎𝑙</m:t>
                        </m:r>
                      </m:sub>
                    </m:sSub>
                  </m:oMath>
                </a14:m>
                <a:r>
                  <a:rPr lang="en-US" dirty="0" smtClean="0"/>
                  <a:t> = Final Score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 smtClean="0"/>
                  <a:t> = Total number of rounds with n failed attempts before successfully completing requested move</a:t>
                </a:r>
              </a:p>
              <a:p>
                <a:r>
                  <a:rPr lang="en-US" b="1" dirty="0"/>
                  <a:t>Metrics Used to Quantify and Qualify Comfort:</a:t>
                </a:r>
              </a:p>
              <a:p>
                <a:pPr lvl="1"/>
                <a:r>
                  <a:rPr lang="en-US" dirty="0"/>
                  <a:t>NASA-Task Load Index (TLX)</a:t>
                </a:r>
              </a:p>
              <a:p>
                <a:pPr marL="594360" lvl="2" indent="0">
                  <a:buNone/>
                </a:pPr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 rotWithShape="1">
                <a:blip r:embed="rId2"/>
                <a:stretch>
                  <a:fillRect l="-706" t="-10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12833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Goals of Evaluation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Quantify/Qualify the users’ comfort level with the interface and display technology</a:t>
            </a:r>
          </a:p>
          <a:p>
            <a:endParaRPr lang="en-US" dirty="0"/>
          </a:p>
          <a:p>
            <a:r>
              <a:rPr lang="en-US" dirty="0"/>
              <a:t>Quantify/Qualify the effect of training on input/display </a:t>
            </a:r>
            <a:r>
              <a:rPr lang="en-US" dirty="0" smtClean="0"/>
              <a:t>modalities</a:t>
            </a:r>
          </a:p>
          <a:p>
            <a:endParaRPr lang="en-US" dirty="0"/>
          </a:p>
          <a:p>
            <a:r>
              <a:rPr lang="en-US" dirty="0"/>
              <a:t>Quantify the </a:t>
            </a:r>
            <a:r>
              <a:rPr lang="en-US" dirty="0" smtClean="0"/>
              <a:t>effect of training </a:t>
            </a:r>
            <a:r>
              <a:rPr lang="en-US" dirty="0"/>
              <a:t>associated with the Puzzle </a:t>
            </a:r>
            <a:r>
              <a:rPr lang="en-US" dirty="0" smtClean="0"/>
              <a:t>Game on the subject’s knowledgebase of tested anatomy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166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2 subjects were tested</a:t>
            </a:r>
          </a:p>
          <a:p>
            <a:pPr lvl="1"/>
            <a:r>
              <a:rPr lang="en-US" dirty="0" smtClean="0"/>
              <a:t>Both subjects were at the collegiate level</a:t>
            </a:r>
          </a:p>
          <a:p>
            <a:pPr lvl="1"/>
            <a:r>
              <a:rPr lang="en-US" dirty="0" smtClean="0"/>
              <a:t>Neither subject had much experience with either the Oculus Rift or </a:t>
            </a:r>
            <a:r>
              <a:rPr lang="en-US" dirty="0" err="1" smtClean="0"/>
              <a:t>SpaceMouse</a:t>
            </a:r>
            <a:endParaRPr lang="en-US" dirty="0" smtClean="0"/>
          </a:p>
          <a:p>
            <a:pPr lvl="1"/>
            <a:r>
              <a:rPr lang="en-US" dirty="0" smtClean="0"/>
              <a:t>Neither subject had a background in Anatomy, or related fields</a:t>
            </a:r>
          </a:p>
          <a:p>
            <a:pPr lvl="1"/>
            <a:r>
              <a:rPr lang="en-US" dirty="0" smtClean="0"/>
              <a:t>Subject 1 was a non-native English speaker</a:t>
            </a:r>
          </a:p>
          <a:p>
            <a:pPr marL="342900" indent="-342900"/>
            <a:r>
              <a:rPr lang="en-US" b="1" dirty="0" smtClean="0"/>
              <a:t>Both subjects were tested using the skull</a:t>
            </a:r>
          </a:p>
          <a:p>
            <a:pPr marL="617220" lvl="1" indent="-342900"/>
            <a:r>
              <a:rPr lang="en-US" dirty="0" smtClean="0"/>
              <a:t>Maximum score in Quiz Mode was 200</a:t>
            </a:r>
          </a:p>
        </p:txBody>
      </p:sp>
      <p:pic>
        <p:nvPicPr>
          <p:cNvPr id="5124" name="Picture 4" descr="http://gagnons.com/media/wysiwyg/superman-facebook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4844017"/>
            <a:ext cx="1632857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://i1.wp.com/www.thisblogrules.com/wp-content/uploads/2010/02/batman-for-facebook.jpg?resize=250%2C28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4824967"/>
            <a:ext cx="1666875" cy="186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394857" y="5573751"/>
            <a:ext cx="1066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Subject 1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642070" y="5573751"/>
            <a:ext cx="1066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Subject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273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Results: Input/Display Test</a:t>
            </a:r>
            <a:endParaRPr lang="en-US" dirty="0"/>
          </a:p>
        </p:txBody>
      </p:sp>
      <p:pic>
        <p:nvPicPr>
          <p:cNvPr id="6146" name="Picture 2" descr="G:\Lab Work\Linte Lab\mmvr2016\Paper\fig\DogTutorial_Subject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121" y="1860395"/>
            <a:ext cx="4197843" cy="3221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G:\Lab Work\Linte Lab\mmvr2016\Paper\fig\DogTutorial_Subject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3941" y="1828483"/>
            <a:ext cx="4261724" cy="3276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835641" y="5326566"/>
            <a:ext cx="1066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Subject 1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261403" y="5326566"/>
            <a:ext cx="1066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Subject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3817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Results: Learning </a:t>
            </a:r>
            <a:endParaRPr lang="en-US" dirty="0"/>
          </a:p>
        </p:txBody>
      </p:sp>
      <p:pic>
        <p:nvPicPr>
          <p:cNvPr id="7170" name="Picture 2" descr="G:\Lab Work\Linte Lab\mmvr2016\Paper\fig\TestMode_Scor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719144"/>
            <a:ext cx="6983413" cy="3823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9658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Results: Learning</a:t>
            </a:r>
            <a:endParaRPr lang="en-US" dirty="0"/>
          </a:p>
        </p:txBody>
      </p:sp>
      <p:pic>
        <p:nvPicPr>
          <p:cNvPr id="8194" name="Picture 2" descr="G:\Lab Work\Linte Lab\mmvr2016\Paper\fig\AnatomyWrittenTestResul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869688"/>
            <a:ext cx="6859587" cy="3238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3786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Why a 3D Virtual Anatomy Puzzle Game?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Anatomy is implicitly 3D, yet ubiquitously taught in 2D</a:t>
            </a:r>
          </a:p>
          <a:p>
            <a:endParaRPr lang="en-US" dirty="0" smtClean="0"/>
          </a:p>
          <a:p>
            <a:r>
              <a:rPr lang="en-US" dirty="0" smtClean="0"/>
              <a:t>We live in the “digital era”  and 3D, 4D , and 5D medical images are abundant</a:t>
            </a:r>
          </a:p>
          <a:p>
            <a:endParaRPr lang="en-US" dirty="0"/>
          </a:p>
          <a:p>
            <a:r>
              <a:rPr lang="en-US" dirty="0" smtClean="0"/>
              <a:t>There is a growing market for 3D visualization displays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7580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Results: Comfort Level</a:t>
            </a:r>
            <a:endParaRPr lang="en-US" dirty="0"/>
          </a:p>
        </p:txBody>
      </p:sp>
      <p:pic>
        <p:nvPicPr>
          <p:cNvPr id="9218" name="Picture 2" descr="G:\Lab Work\Linte Lab\mmvr2016\Paper\fig\OverallTLX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830659"/>
            <a:ext cx="7779571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2100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914400" y="1981200"/>
            <a:ext cx="7772400" cy="4572000"/>
          </a:xfrm>
        </p:spPr>
        <p:txBody>
          <a:bodyPr/>
          <a:lstStyle/>
          <a:p>
            <a:r>
              <a:rPr lang="en-US" dirty="0" smtClean="0"/>
              <a:t>Subjects Learned!</a:t>
            </a:r>
          </a:p>
          <a:p>
            <a:endParaRPr lang="en-US" dirty="0"/>
          </a:p>
          <a:p>
            <a:r>
              <a:rPr lang="en-US" dirty="0" smtClean="0"/>
              <a:t>Both subjects rated their experience with high Mental Demand and Effort</a:t>
            </a:r>
          </a:p>
          <a:p>
            <a:endParaRPr lang="en-US" dirty="0"/>
          </a:p>
          <a:p>
            <a:r>
              <a:rPr lang="en-US" dirty="0" smtClean="0"/>
              <a:t>Both subjects preformed much better with each input/display combination at the end of the test</a:t>
            </a:r>
          </a:p>
        </p:txBody>
      </p:sp>
      <p:pic>
        <p:nvPicPr>
          <p:cNvPr id="10242" name="Picture 2" descr="http://markvsql.com/wp-content/uploads/2014/08/BetterDecisionsMEM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250205"/>
            <a:ext cx="2146843" cy="2686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5898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 smtClean="0"/>
              <a:t>Expand the study</a:t>
            </a:r>
          </a:p>
          <a:p>
            <a:pPr lvl="1"/>
            <a:r>
              <a:rPr lang="en-US" dirty="0" smtClean="0"/>
              <a:t>More subjects</a:t>
            </a:r>
          </a:p>
          <a:p>
            <a:pPr lvl="1"/>
            <a:r>
              <a:rPr lang="en-US" dirty="0" smtClean="0"/>
              <a:t>Include more standardized measurements and evaluations</a:t>
            </a:r>
          </a:p>
          <a:p>
            <a:pPr lvl="2"/>
            <a:r>
              <a:rPr lang="en-US" dirty="0" err="1" smtClean="0"/>
              <a:t>Fitt’s</a:t>
            </a:r>
            <a:r>
              <a:rPr lang="en-US" dirty="0" smtClean="0"/>
              <a:t> Law</a:t>
            </a:r>
          </a:p>
          <a:p>
            <a:r>
              <a:rPr lang="en-US" b="1" dirty="0" smtClean="0"/>
              <a:t>Expand usable portion of the dataset</a:t>
            </a:r>
          </a:p>
          <a:p>
            <a:r>
              <a:rPr lang="en-US" b="1" dirty="0" smtClean="0"/>
              <a:t>Make new game modes</a:t>
            </a:r>
          </a:p>
          <a:p>
            <a:r>
              <a:rPr lang="en-US" b="1" dirty="0" smtClean="0"/>
              <a:t>Revisit game mechanics</a:t>
            </a:r>
          </a:p>
          <a:p>
            <a:pPr lvl="1"/>
            <a:r>
              <a:rPr lang="en-US" dirty="0" smtClean="0"/>
              <a:t>Subjects reported slight discomfort when playing the game with the Oculus because of the mechanics</a:t>
            </a:r>
          </a:p>
          <a:p>
            <a:r>
              <a:rPr lang="en-US" b="1" dirty="0" smtClean="0"/>
              <a:t>Outreach program</a:t>
            </a:r>
          </a:p>
          <a:p>
            <a:pPr lvl="1"/>
            <a:r>
              <a:rPr lang="en-US" dirty="0" smtClean="0"/>
              <a:t>Work with students in K-12 to stimulate interest in anatomy, bio-engineering, medical imaging, etc. </a:t>
            </a:r>
          </a:p>
          <a:p>
            <a:pPr lvl="1"/>
            <a:endParaRPr lang="en-US" dirty="0"/>
          </a:p>
        </p:txBody>
      </p:sp>
      <p:pic>
        <p:nvPicPr>
          <p:cNvPr id="11266" name="Picture 2" descr="https://i.imgflip.com/iqus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152400"/>
            <a:ext cx="2333626" cy="1781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5799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Since the Study Was Performed</a:t>
            </a:r>
            <a:endParaRPr lang="en-US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2209800"/>
            <a:ext cx="4267200" cy="31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35249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Since the Study Was Performed</a:t>
            </a:r>
            <a:endParaRPr 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6345" y="1828800"/>
            <a:ext cx="6562725" cy="37113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12059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Since the Study Was Performed</a:t>
            </a:r>
            <a:endParaRPr lang="en-US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1371600"/>
            <a:ext cx="4996257" cy="281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2044" y="4267200"/>
            <a:ext cx="3102167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61855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>
          <a:xfrm>
            <a:off x="4645025" y="1066800"/>
            <a:ext cx="4041775" cy="639762"/>
          </a:xfrm>
        </p:spPr>
        <p:txBody>
          <a:bodyPr/>
          <a:lstStyle/>
          <a:p>
            <a:r>
              <a:rPr lang="en-US" b="1" dirty="0" smtClean="0">
                <a:solidFill>
                  <a:schemeClr val="tx1"/>
                </a:solidFill>
              </a:rPr>
              <a:t>Funding Support</a:t>
            </a:r>
            <a:endParaRPr lang="en-US" b="1" dirty="0">
              <a:solidFill>
                <a:schemeClr val="tx1"/>
              </a:solidFill>
            </a:endParaRPr>
          </a:p>
        </p:txBody>
      </p:sp>
      <p:pic>
        <p:nvPicPr>
          <p:cNvPr id="1030" name="Picture 6" descr="http://b.vimeocdn.com/ps/687/687636_30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5105400"/>
            <a:ext cx="1371448" cy="1371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7" descr="BIRlog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0623" y="4724400"/>
            <a:ext cx="1136977" cy="7254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8" descr="MC-whiteCompact"/>
          <p:cNvPicPr>
            <a:picLocks noChangeAspect="1" noChangeArrowheads="1"/>
          </p:cNvPicPr>
          <p:nvPr/>
        </p:nvPicPr>
        <p:blipFill>
          <a:blip r:embed="rId5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5821" y="4655554"/>
            <a:ext cx="839979" cy="7908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Title 1"/>
          <p:cNvSpPr txBox="1">
            <a:spLocks/>
          </p:cNvSpPr>
          <p:nvPr/>
        </p:nvSpPr>
        <p:spPr>
          <a:xfrm>
            <a:off x="457200" y="152400"/>
            <a:ext cx="8229600" cy="10207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46464A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 MT"/>
                <a:cs typeface="Gill Sans MT"/>
              </a:rPr>
              <a:t>Acknowledgements</a:t>
            </a:r>
            <a:endParaRPr lang="en-US" dirty="0">
              <a:solidFill>
                <a:srgbClr val="46464A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Gill Sans MT"/>
              <a:cs typeface="Gill Sans MT"/>
            </a:endParaRPr>
          </a:p>
        </p:txBody>
      </p:sp>
      <p:pic>
        <p:nvPicPr>
          <p:cNvPr id="1048" name="Picture 24" descr="http://www.lsisolutions.com/images/LSI_LH_Logo_White.png"/>
          <p:cNvPicPr>
            <a:picLocks noChangeAspect="1" noChangeArrowheads="1"/>
          </p:cNvPicPr>
          <p:nvPr/>
        </p:nvPicPr>
        <p:blipFill>
          <a:blip r:embed="rId6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8380" y="6096000"/>
            <a:ext cx="2362200" cy="348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t>SPIE Medical Imaging 2016</a:t>
            </a:r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grpSp>
        <p:nvGrpSpPr>
          <p:cNvPr id="3" name="Group 2"/>
          <p:cNvGrpSpPr>
            <a:grpSpLocks noChangeAspect="1"/>
          </p:cNvGrpSpPr>
          <p:nvPr/>
        </p:nvGrpSpPr>
        <p:grpSpPr>
          <a:xfrm>
            <a:off x="5415928" y="2743200"/>
            <a:ext cx="3201915" cy="1143000"/>
            <a:chOff x="617220" y="497205"/>
            <a:chExt cx="4834890" cy="1725930"/>
          </a:xfrm>
        </p:grpSpPr>
        <p:pic>
          <p:nvPicPr>
            <p:cNvPr id="1028" name="Picture 4" descr="CEIS Logo"/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81" t="9181" r="45160" b="8455"/>
            <a:stretch/>
          </p:blipFill>
          <p:spPr bwMode="auto">
            <a:xfrm>
              <a:off x="617220" y="497205"/>
              <a:ext cx="4834890" cy="17259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4" descr="CEIS Logo"/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800" t="34166" r="10176" b="33378"/>
            <a:stretch/>
          </p:blipFill>
          <p:spPr bwMode="auto">
            <a:xfrm>
              <a:off x="2114550" y="1224915"/>
              <a:ext cx="3335972" cy="6801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4" descr="CEIS Logo"/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817" t="34166" r="45161" b="38614"/>
            <a:stretch/>
          </p:blipFill>
          <p:spPr bwMode="auto">
            <a:xfrm>
              <a:off x="2209800" y="838200"/>
              <a:ext cx="3240722" cy="5703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8" name="Text Placeholder 4"/>
          <p:cNvSpPr>
            <a:spLocks noGrp="1"/>
          </p:cNvSpPr>
          <p:nvPr>
            <p:ph type="body" idx="1"/>
          </p:nvPr>
        </p:nvSpPr>
        <p:spPr>
          <a:xfrm>
            <a:off x="457201" y="1143000"/>
            <a:ext cx="2971800" cy="639762"/>
          </a:xfrm>
        </p:spPr>
        <p:txBody>
          <a:bodyPr>
            <a:noAutofit/>
          </a:bodyPr>
          <a:lstStyle/>
          <a:p>
            <a:r>
              <a:rPr lang="en-US" sz="1400" b="1" dirty="0" smtClean="0">
                <a:solidFill>
                  <a:schemeClr val="tx1"/>
                </a:solidFill>
              </a:rPr>
              <a:t>Biomedical Modeling, Visualization &amp; Image-guided Navigation Group</a:t>
            </a: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29" name="Text Placeholder 4"/>
          <p:cNvSpPr txBox="1">
            <a:spLocks/>
          </p:cNvSpPr>
          <p:nvPr/>
        </p:nvSpPr>
        <p:spPr>
          <a:xfrm>
            <a:off x="457200" y="3810000"/>
            <a:ext cx="4040188" cy="6397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rgbClr val="000000"/>
                </a:solidFill>
              </a:rPr>
              <a:t>Collaborators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0" name="Content Placeholder 7"/>
          <p:cNvSpPr>
            <a:spLocks noGrp="1"/>
          </p:cNvSpPr>
          <p:nvPr>
            <p:ph sz="quarter" idx="4294967295"/>
          </p:nvPr>
        </p:nvSpPr>
        <p:spPr>
          <a:xfrm>
            <a:off x="457201" y="1802366"/>
            <a:ext cx="2362200" cy="254103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1700" dirty="0" smtClean="0">
                <a:solidFill>
                  <a:schemeClr val="tx1"/>
                </a:solidFill>
              </a:rPr>
              <a:t>Alex </a:t>
            </a:r>
            <a:r>
              <a:rPr lang="en-US" sz="1700" dirty="0" err="1" smtClean="0">
                <a:solidFill>
                  <a:schemeClr val="tx1"/>
                </a:solidFill>
              </a:rPr>
              <a:t>Bensch</a:t>
            </a:r>
            <a:endParaRPr lang="en-US" sz="1700" dirty="0" smtClean="0">
              <a:solidFill>
                <a:schemeClr val="tx1"/>
              </a:solidFill>
            </a:endParaRPr>
          </a:p>
          <a:p>
            <a:r>
              <a:rPr lang="en-US" sz="1700" dirty="0" smtClean="0">
                <a:solidFill>
                  <a:schemeClr val="tx1"/>
                </a:solidFill>
              </a:rPr>
              <a:t>Aditya Daryanani</a:t>
            </a:r>
          </a:p>
          <a:p>
            <a:r>
              <a:rPr lang="en-US" sz="1700" dirty="0" smtClean="0">
                <a:solidFill>
                  <a:schemeClr val="tx1"/>
                </a:solidFill>
              </a:rPr>
              <a:t>Dylan Dang</a:t>
            </a:r>
          </a:p>
          <a:p>
            <a:r>
              <a:rPr lang="en-US" sz="1700" i="1" dirty="0" smtClean="0">
                <a:solidFill>
                  <a:schemeClr val="tx1"/>
                </a:solidFill>
              </a:rPr>
              <a:t>Shusil Dangi</a:t>
            </a:r>
          </a:p>
          <a:p>
            <a:r>
              <a:rPr lang="en-US" sz="1700" dirty="0" smtClean="0">
                <a:solidFill>
                  <a:schemeClr val="tx1"/>
                </a:solidFill>
              </a:rPr>
              <a:t>Alex </a:t>
            </a:r>
            <a:r>
              <a:rPr lang="en-US" sz="1700" dirty="0" err="1" smtClean="0">
                <a:solidFill>
                  <a:schemeClr val="tx1"/>
                </a:solidFill>
              </a:rPr>
              <a:t>Dawson-Elli</a:t>
            </a:r>
            <a:endParaRPr lang="en-US" sz="1700" dirty="0" smtClean="0">
              <a:solidFill>
                <a:schemeClr val="tx1"/>
              </a:solidFill>
            </a:endParaRPr>
          </a:p>
          <a:p>
            <a:r>
              <a:rPr lang="en-US" sz="1700" dirty="0" smtClean="0">
                <a:solidFill>
                  <a:schemeClr val="tx1"/>
                </a:solidFill>
              </a:rPr>
              <a:t>Mia </a:t>
            </a:r>
            <a:r>
              <a:rPr lang="en-US" sz="1700" dirty="0" err="1" smtClean="0">
                <a:solidFill>
                  <a:schemeClr val="tx1"/>
                </a:solidFill>
              </a:rPr>
              <a:t>Garbaccio</a:t>
            </a:r>
            <a:endParaRPr lang="en-US" sz="1700" dirty="0" smtClean="0">
              <a:solidFill>
                <a:schemeClr val="tx1"/>
              </a:solidFill>
            </a:endParaRPr>
          </a:p>
          <a:p>
            <a:r>
              <a:rPr lang="en-US" sz="1700" dirty="0">
                <a:solidFill>
                  <a:schemeClr val="tx1"/>
                </a:solidFill>
              </a:rPr>
              <a:t>Kevin </a:t>
            </a:r>
            <a:r>
              <a:rPr lang="en-US" sz="1700" dirty="0" smtClean="0">
                <a:solidFill>
                  <a:schemeClr val="tx1"/>
                </a:solidFill>
              </a:rPr>
              <a:t>Alexandre</a:t>
            </a:r>
          </a:p>
          <a:p>
            <a:endParaRPr lang="en-US" sz="1800" dirty="0" smtClean="0">
              <a:solidFill>
                <a:schemeClr val="tx1"/>
              </a:solidFill>
            </a:endParaRPr>
          </a:p>
        </p:txBody>
      </p:sp>
      <p:pic>
        <p:nvPicPr>
          <p:cNvPr id="31" name="Picture 19" descr="http://edge.rit.edu/edge/P13624/public/Photo%20Gallery/sponsor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6999" y="3980526"/>
            <a:ext cx="916546" cy="841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0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67"/>
          <a:stretch/>
        </p:blipFill>
        <p:spPr bwMode="auto">
          <a:xfrm>
            <a:off x="5415928" y="3983480"/>
            <a:ext cx="1906588" cy="771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3" name="Picture 22" descr="Home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5930" y="4953001"/>
            <a:ext cx="1512556" cy="639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6" descr="Home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1057" y="1295400"/>
            <a:ext cx="1317625" cy="546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Content Placeholder 7"/>
          <p:cNvSpPr>
            <a:spLocks noGrp="1"/>
          </p:cNvSpPr>
          <p:nvPr>
            <p:ph sz="quarter" idx="4294967295"/>
          </p:nvPr>
        </p:nvSpPr>
        <p:spPr>
          <a:xfrm>
            <a:off x="2819400" y="1806754"/>
            <a:ext cx="2138363" cy="2384246"/>
          </a:xfrm>
          <a:prstGeom prst="rect">
            <a:avLst/>
          </a:prstGeom>
        </p:spPr>
        <p:txBody>
          <a:bodyPr>
            <a:normAutofit fontScale="92500"/>
          </a:bodyPr>
          <a:lstStyle/>
          <a:p>
            <a:r>
              <a:rPr lang="en-US" sz="1800" dirty="0" smtClean="0">
                <a:solidFill>
                  <a:schemeClr val="tx1"/>
                </a:solidFill>
              </a:rPr>
              <a:t>Amy Hughes</a:t>
            </a:r>
          </a:p>
          <a:p>
            <a:r>
              <a:rPr lang="en-US" sz="1800" dirty="0" smtClean="0">
                <a:solidFill>
                  <a:schemeClr val="tx1"/>
                </a:solidFill>
              </a:rPr>
              <a:t>Michael </a:t>
            </a:r>
            <a:r>
              <a:rPr lang="en-US" sz="1800" dirty="0" err="1">
                <a:solidFill>
                  <a:schemeClr val="tx1"/>
                </a:solidFill>
              </a:rPr>
              <a:t>Kormos</a:t>
            </a:r>
            <a:endParaRPr lang="en-US" sz="1800" dirty="0">
              <a:solidFill>
                <a:schemeClr val="tx1"/>
              </a:solidFill>
            </a:endParaRPr>
          </a:p>
          <a:p>
            <a:r>
              <a:rPr lang="en-US" sz="1800" dirty="0" smtClean="0">
                <a:solidFill>
                  <a:schemeClr val="tx1"/>
                </a:solidFill>
              </a:rPr>
              <a:t>Michael </a:t>
            </a:r>
            <a:r>
              <a:rPr lang="en-US" sz="1800" dirty="0">
                <a:solidFill>
                  <a:schemeClr val="tx1"/>
                </a:solidFill>
              </a:rPr>
              <a:t>Potter</a:t>
            </a:r>
          </a:p>
          <a:p>
            <a:r>
              <a:rPr lang="en-US" sz="1800" dirty="0" smtClean="0">
                <a:solidFill>
                  <a:schemeClr val="tx1"/>
                </a:solidFill>
              </a:rPr>
              <a:t>Caroline Trier</a:t>
            </a:r>
          </a:p>
          <a:p>
            <a:r>
              <a:rPr lang="en-US" sz="1800" dirty="0" err="1" smtClean="0">
                <a:solidFill>
                  <a:schemeClr val="tx1"/>
                </a:solidFill>
              </a:rPr>
              <a:t>Zhenlin</a:t>
            </a:r>
            <a:r>
              <a:rPr lang="en-US" sz="1800" dirty="0" smtClean="0">
                <a:solidFill>
                  <a:schemeClr val="tx1"/>
                </a:solidFill>
              </a:rPr>
              <a:t> Xu</a:t>
            </a:r>
          </a:p>
          <a:p>
            <a:r>
              <a:rPr lang="en-US" sz="1800" dirty="0">
                <a:solidFill>
                  <a:schemeClr val="tx1"/>
                </a:solidFill>
              </a:rPr>
              <a:t>Kenneth la </a:t>
            </a:r>
            <a:r>
              <a:rPr lang="en-US" sz="1800" dirty="0" err="1" smtClean="0">
                <a:solidFill>
                  <a:schemeClr val="tx1"/>
                </a:solidFill>
              </a:rPr>
              <a:t>Marca</a:t>
            </a:r>
            <a:endParaRPr lang="en-US" sz="1800" dirty="0" smtClean="0">
              <a:solidFill>
                <a:schemeClr val="tx1"/>
              </a:solidFill>
            </a:endParaRPr>
          </a:p>
          <a:p>
            <a:r>
              <a:rPr lang="en-US" sz="1800" dirty="0">
                <a:solidFill>
                  <a:schemeClr val="tx1"/>
                </a:solidFill>
              </a:rPr>
              <a:t>Nathan Burrell</a:t>
            </a:r>
            <a:endParaRPr lang="en-US" sz="1800" dirty="0" smtClean="0">
              <a:solidFill>
                <a:schemeClr val="tx1"/>
              </a:solidFill>
            </a:endParaRPr>
          </a:p>
        </p:txBody>
      </p:sp>
      <p:pic>
        <p:nvPicPr>
          <p:cNvPr id="36" name="Picture 12" descr="http://cibt.bio.cornell.edu/images/nystar_logo.gif"/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90" t="13825" r="17748" b="13447"/>
          <a:stretch/>
        </p:blipFill>
        <p:spPr bwMode="auto">
          <a:xfrm>
            <a:off x="6858000" y="1905001"/>
            <a:ext cx="1753467" cy="609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14" descr="https://www.bnl.gov/NYCCS/images/NYSTAR-620px.jp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5929" y="1905000"/>
            <a:ext cx="1512556" cy="609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16" descr="Carestream Health"/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271" b="21093"/>
          <a:stretch/>
        </p:blipFill>
        <p:spPr bwMode="auto">
          <a:xfrm>
            <a:off x="2193798" y="5487966"/>
            <a:ext cx="2206626" cy="514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16" descr="Carestream Health"/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271" b="21093"/>
          <a:stretch/>
        </p:blipFill>
        <p:spPr bwMode="auto">
          <a:xfrm>
            <a:off x="7016885" y="5077852"/>
            <a:ext cx="1669916" cy="389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Qmetrics Technologies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036" y="4458759"/>
            <a:ext cx="1900764" cy="475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4378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5400" y="3581400"/>
            <a:ext cx="6400800" cy="1600200"/>
          </a:xfrm>
        </p:spPr>
        <p:txBody>
          <a:bodyPr>
            <a:noAutofit/>
          </a:bodyPr>
          <a:lstStyle/>
          <a:p>
            <a:r>
              <a:rPr lang="en-US" sz="2400" dirty="0"/>
              <a:t>Erik </a:t>
            </a:r>
            <a:r>
              <a:rPr lang="en-US" sz="2400" dirty="0" smtClean="0"/>
              <a:t>MESSIER </a:t>
            </a:r>
            <a:r>
              <a:rPr lang="en-US" sz="2400" baseline="30000" dirty="0" smtClean="0"/>
              <a:t>a,1</a:t>
            </a:r>
            <a:r>
              <a:rPr lang="en-US" sz="2400" dirty="0"/>
              <a:t>, </a:t>
            </a:r>
            <a:r>
              <a:rPr lang="en-US" sz="2400" dirty="0" err="1"/>
              <a:t>Jascha</a:t>
            </a:r>
            <a:r>
              <a:rPr lang="en-US" sz="2400" dirty="0"/>
              <a:t> </a:t>
            </a:r>
            <a:r>
              <a:rPr lang="en-US" sz="2400" dirty="0" smtClean="0"/>
              <a:t>WILCOX </a:t>
            </a:r>
            <a:r>
              <a:rPr lang="en-US" sz="2400" baseline="30000" dirty="0" smtClean="0"/>
              <a:t>a</a:t>
            </a:r>
            <a:r>
              <a:rPr lang="en-US" sz="2400" dirty="0"/>
              <a:t>, Gabriel </a:t>
            </a:r>
            <a:r>
              <a:rPr lang="en-US" sz="2400" dirty="0" smtClean="0"/>
              <a:t>DIAZ </a:t>
            </a:r>
            <a:r>
              <a:rPr lang="en-US" sz="2400" baseline="30000" dirty="0" smtClean="0"/>
              <a:t>b</a:t>
            </a:r>
            <a:r>
              <a:rPr lang="en-US" sz="2400" dirty="0"/>
              <a:t>, and Cristian A. </a:t>
            </a:r>
            <a:r>
              <a:rPr lang="en-US" sz="2400" dirty="0" smtClean="0"/>
              <a:t>LINTE </a:t>
            </a:r>
            <a:r>
              <a:rPr lang="en-US" sz="2400" baseline="30000" dirty="0" err="1" smtClean="0"/>
              <a:t>a,b</a:t>
            </a:r>
            <a:r>
              <a:rPr lang="en-US" sz="2400" dirty="0" smtClean="0"/>
              <a:t> </a:t>
            </a:r>
          </a:p>
          <a:p>
            <a:r>
              <a:rPr lang="en-US" sz="1400" baseline="30000" dirty="0" err="1" smtClean="0"/>
              <a:t>a</a:t>
            </a:r>
            <a:r>
              <a:rPr lang="en-US" sz="1400" dirty="0" err="1" smtClean="0"/>
              <a:t>Kate</a:t>
            </a:r>
            <a:r>
              <a:rPr lang="en-US" sz="1400" dirty="0" smtClean="0"/>
              <a:t> </a:t>
            </a:r>
            <a:r>
              <a:rPr lang="en-US" sz="1400" dirty="0"/>
              <a:t>Gleason College of Engineering, </a:t>
            </a:r>
            <a:r>
              <a:rPr lang="en-US" sz="1400" baseline="30000" dirty="0" err="1"/>
              <a:t>b</a:t>
            </a:r>
            <a:r>
              <a:rPr lang="en-US" sz="1400" dirty="0" err="1"/>
              <a:t>Chester</a:t>
            </a:r>
            <a:r>
              <a:rPr lang="en-US" sz="1400" dirty="0"/>
              <a:t> F. Carlson Center for Imaging Science, Rochester Institute of Technology, Rochester, NY, USA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Thank You!</a:t>
            </a:r>
            <a:endParaRPr lang="en-US" b="1" dirty="0"/>
          </a:p>
        </p:txBody>
      </p:sp>
      <p:pic>
        <p:nvPicPr>
          <p:cNvPr id="1026" name="Picture 2" descr="http://www.nycolleges.com/sites/default/files/collegelogos/tiger_walking_rit_color_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52400"/>
            <a:ext cx="1602058" cy="1149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om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346138"/>
            <a:ext cx="1838325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28600" y="5791200"/>
            <a:ext cx="213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2016 Medicine Meets Virtual Reality</a:t>
            </a:r>
          </a:p>
          <a:p>
            <a:r>
              <a:rPr lang="en-US" i="1" dirty="0" smtClean="0"/>
              <a:t>Las Angeles CA USA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059042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Anatomy is Implicitly 3D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7772400" cy="4572000"/>
          </a:xfrm>
        </p:spPr>
        <p:txBody>
          <a:bodyPr/>
          <a:lstStyle/>
          <a:p>
            <a:r>
              <a:rPr lang="en-US" dirty="0" smtClean="0"/>
              <a:t>Conventional 3D didactic tools are limited,  are generally costly, and/or require appropriate infrastructure.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0" y="2362200"/>
            <a:ext cx="2076688" cy="388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010400" y="6269668"/>
            <a:ext cx="17718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3B Scientific 2016 </a:t>
            </a:r>
            <a:r>
              <a:rPr lang="en-US" sz="1600" dirty="0" smtClean="0"/>
              <a:t>c</a:t>
            </a:r>
            <a:endParaRPr lang="en-US" sz="1600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2744460"/>
            <a:ext cx="4686300" cy="3121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990606" y="5931114"/>
            <a:ext cx="17718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2016 </a:t>
            </a:r>
            <a:r>
              <a:rPr lang="en-US" sz="1600" dirty="0">
                <a:hlinkClick r:id="rId5"/>
              </a:rPr>
              <a:t>STLtoday.com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187895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Abundant 3D, 4D, and 5D Medical Images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b="1" dirty="0"/>
              <a:t>Open Source:</a:t>
            </a:r>
          </a:p>
          <a:p>
            <a:pPr lvl="1"/>
            <a:r>
              <a:rPr lang="en-US" dirty="0"/>
              <a:t>Visible Human Project</a:t>
            </a:r>
          </a:p>
          <a:p>
            <a:pPr lvl="1"/>
            <a:r>
              <a:rPr lang="en-US" dirty="0"/>
              <a:t>BodyParts3D</a:t>
            </a:r>
          </a:p>
          <a:p>
            <a:pPr lvl="1"/>
            <a:r>
              <a:rPr lang="en-US" dirty="0" err="1" smtClean="0"/>
              <a:t>OsiriX</a:t>
            </a:r>
          </a:p>
          <a:p>
            <a:r>
              <a:rPr lang="en-US" b="1" dirty="0" smtClean="0"/>
              <a:t>Proprietary:</a:t>
            </a:r>
          </a:p>
          <a:p>
            <a:pPr lvl="1"/>
            <a:r>
              <a:rPr lang="en-US" dirty="0" err="1" smtClean="0"/>
              <a:t>ZygoteBody</a:t>
            </a:r>
            <a:r>
              <a:rPr lang="en-US" baseline="30000" dirty="0" err="1" smtClean="0"/>
              <a:t>TM</a:t>
            </a:r>
            <a:r>
              <a:rPr lang="en-US" dirty="0" smtClean="0"/>
              <a:t> Dataset</a:t>
            </a:r>
          </a:p>
          <a:p>
            <a:pPr lvl="1"/>
            <a:r>
              <a:rPr lang="en-US" dirty="0" smtClean="0"/>
              <a:t>Mimics</a:t>
            </a:r>
          </a:p>
          <a:p>
            <a:pPr lvl="1"/>
            <a:r>
              <a:rPr lang="en-US" dirty="0" smtClean="0"/>
              <a:t>Pacific Research Laboratories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7451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Abundant 3D, 4D, and 5D Medical Images</a:t>
            </a:r>
          </a:p>
        </p:txBody>
      </p:sp>
      <p:pic>
        <p:nvPicPr>
          <p:cNvPr id="4" name="Picture 3" descr="E:\Lab Work\Linte Lab\mmvr2016\fig\datasetDebu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98" y="2157870"/>
            <a:ext cx="5493375" cy="2703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1752600"/>
            <a:ext cx="2171700" cy="35145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860741" y="4950879"/>
            <a:ext cx="23814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BodyParts3D</a:t>
            </a:r>
            <a:endParaRPr lang="en-US" sz="1600" dirty="0"/>
          </a:p>
        </p:txBody>
      </p:sp>
      <p:sp>
        <p:nvSpPr>
          <p:cNvPr id="8" name="TextBox 7"/>
          <p:cNvSpPr txBox="1"/>
          <p:nvPr/>
        </p:nvSpPr>
        <p:spPr>
          <a:xfrm>
            <a:off x="6600706" y="5267135"/>
            <a:ext cx="17718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National Library of Medicine</a:t>
            </a:r>
          </a:p>
        </p:txBody>
      </p:sp>
    </p:spTree>
    <p:extLst>
      <p:ext uri="{BB962C8B-B14F-4D97-AF65-F5344CB8AC3E}">
        <p14:creationId xmlns:p14="http://schemas.microsoft.com/office/powerpoint/2010/main" val="692225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 Stereoscopic Displays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b="1" dirty="0" smtClean="0"/>
              <a:t>Head Mounted Virtual Reality Displays</a:t>
            </a:r>
          </a:p>
          <a:p>
            <a:pPr lvl="1"/>
            <a:r>
              <a:rPr lang="en-US" dirty="0" smtClean="0"/>
              <a:t>Oculus Rift</a:t>
            </a:r>
          </a:p>
          <a:p>
            <a:pPr lvl="1"/>
            <a:r>
              <a:rPr lang="en-US" dirty="0" smtClean="0"/>
              <a:t>Sony PlayStation VR</a:t>
            </a:r>
          </a:p>
          <a:p>
            <a:pPr lvl="1"/>
            <a:r>
              <a:rPr lang="en-US" dirty="0" smtClean="0"/>
              <a:t>HTC Vive</a:t>
            </a:r>
          </a:p>
          <a:p>
            <a:pPr lvl="1"/>
            <a:r>
              <a:rPr lang="en-US" dirty="0" smtClean="0"/>
              <a:t>Samsung Gear VR</a:t>
            </a:r>
          </a:p>
          <a:p>
            <a:pPr lvl="1"/>
            <a:r>
              <a:rPr lang="en-US" dirty="0" smtClean="0"/>
              <a:t>Microsoft HoloLens</a:t>
            </a:r>
          </a:p>
          <a:p>
            <a:pPr lvl="1"/>
            <a:r>
              <a:rPr lang="en-US" dirty="0" smtClean="0"/>
              <a:t>Google Cardboard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1489" y="2057400"/>
            <a:ext cx="3514725" cy="183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928108" y="4097923"/>
            <a:ext cx="23814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2013-2016 AOL Inc.</a:t>
            </a: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799" y="4572000"/>
            <a:ext cx="3591799" cy="2020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315698" y="6253833"/>
            <a:ext cx="23814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2016 </a:t>
            </a:r>
            <a:r>
              <a:rPr lang="en-US" sz="1600" dirty="0" smtClean="0"/>
              <a:t>Microsoft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914513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Current Work in the Field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There are solutions to the limited number of easily accessible 3D didactic tools in anatomical education.</a:t>
            </a:r>
          </a:p>
          <a:p>
            <a:endParaRPr lang="en-US" dirty="0" smtClean="0"/>
          </a:p>
          <a:p>
            <a:pPr lvl="1"/>
            <a:r>
              <a:rPr lang="en-US" dirty="0" err="1" smtClean="0"/>
              <a:t>ZygoteBody</a:t>
            </a:r>
            <a:r>
              <a:rPr lang="en-US" baseline="30000" dirty="0" err="1" smtClean="0"/>
              <a:t>TM</a:t>
            </a:r>
            <a:endParaRPr lang="en-US" baseline="30000" dirty="0" smtClean="0"/>
          </a:p>
          <a:p>
            <a:pPr marL="32004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The </a:t>
            </a:r>
            <a:r>
              <a:rPr lang="en-US" dirty="0" err="1" smtClean="0"/>
              <a:t>BioDigital</a:t>
            </a:r>
            <a:r>
              <a:rPr lang="en-US" dirty="0" smtClean="0"/>
              <a:t> Human</a:t>
            </a:r>
          </a:p>
          <a:p>
            <a:pPr marL="32004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Cyber Anatomy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Essential Anatomy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2819400"/>
            <a:ext cx="4038600" cy="24123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629156" y="5410200"/>
            <a:ext cx="17718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cap="all" dirty="0"/>
              <a:t>2016 BIODIGITAL, INC.</a:t>
            </a:r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052717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Again, Why a 3D </a:t>
            </a:r>
            <a:r>
              <a:rPr lang="en-US" dirty="0"/>
              <a:t>Virtual Anatomy Puzzle </a:t>
            </a:r>
            <a:r>
              <a:rPr lang="en-US" dirty="0" smtClean="0"/>
              <a:t>Game?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To create a 3D didactic tool for anatomy that:</a:t>
            </a:r>
          </a:p>
          <a:p>
            <a:pPr lvl="1"/>
            <a:r>
              <a:rPr lang="en-US" dirty="0" smtClean="0"/>
              <a:t>Utilizes open source, high quality, anatomical models</a:t>
            </a:r>
          </a:p>
          <a:p>
            <a:pPr lvl="1"/>
            <a:r>
              <a:rPr lang="en-US" dirty="0"/>
              <a:t>E</a:t>
            </a:r>
            <a:r>
              <a:rPr lang="en-US" dirty="0" smtClean="0"/>
              <a:t>xplores the utility of virtual reality in 3D visualization</a:t>
            </a:r>
            <a:endParaRPr lang="en-US" dirty="0"/>
          </a:p>
        </p:txBody>
      </p:sp>
      <p:pic>
        <p:nvPicPr>
          <p:cNvPr id="4" name="Picture 2" descr="http://2.bp.blogspot.com/-g02QxdshN-s/Uq0bfwaQEVI/AAAAAAAAiy0/JRxT7sDqUpA/s1600/a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3168" y="2987351"/>
            <a:ext cx="5071588" cy="3809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093168" y="2783633"/>
            <a:ext cx="2936032" cy="743338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noAutofit/>
          </a:bodyPr>
          <a:lstStyle/>
          <a:p>
            <a:pPr algn="ctr"/>
            <a:r>
              <a:rPr lang="en-US" sz="4800" b="1" dirty="0" smtClean="0">
                <a:solidFill>
                  <a:schemeClr val="bg1"/>
                </a:solidFill>
                <a:latin typeface="Informal Roman" panose="030604020304060B0204" pitchFamily="66" charset="0"/>
              </a:rPr>
              <a:t>Virtual</a:t>
            </a:r>
            <a:endParaRPr lang="en-US" sz="4800" b="1" dirty="0">
              <a:solidFill>
                <a:schemeClr val="bg1"/>
              </a:solidFill>
              <a:latin typeface="Informal Roman" panose="030604020304060B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7698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Proposed Game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The task of the user is to reconstruct 3D anatomical structures from randomly selected “keystones” </a:t>
            </a:r>
          </a:p>
          <a:p>
            <a:endParaRPr lang="en-US" dirty="0" smtClean="0"/>
          </a:p>
          <a:p>
            <a:r>
              <a:rPr lang="en-US" dirty="0" smtClean="0"/>
              <a:t>Game Modes:</a:t>
            </a:r>
          </a:p>
          <a:p>
            <a:pPr lvl="1"/>
            <a:r>
              <a:rPr lang="en-US" dirty="0" smtClean="0"/>
              <a:t>Free Play Mode</a:t>
            </a:r>
          </a:p>
          <a:p>
            <a:pPr marL="32004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Quiz Mode</a:t>
            </a:r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Interface Tutorial</a:t>
            </a:r>
          </a:p>
        </p:txBody>
      </p:sp>
      <p:pic>
        <p:nvPicPr>
          <p:cNvPr id="1026" name="Picture 2" descr="G:\Lab Work\Linte Lab\mmvr2016\Paper\fig\ThoraxAssembly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2362200"/>
            <a:ext cx="5511800" cy="1485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G:\Lab Work\Linte Lab\mmvr2016\Paper\fig\SkullAssembl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2223" y="4038600"/>
            <a:ext cx="5005354" cy="1579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886200" y="5715000"/>
            <a:ext cx="472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Above: Thorax assembly in Free Play Mode.</a:t>
            </a:r>
          </a:p>
          <a:p>
            <a:r>
              <a:rPr lang="en-US" dirty="0" smtClean="0"/>
              <a:t>Below: Skull assembly in Free Play Mode.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3303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Equity">
  <a:themeElements>
    <a:clrScheme name="Equity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Equity">
      <a:majorFont>
        <a:latin typeface="Franklin Gothic Book"/>
        <a:ea typeface=""/>
        <a:cs typeface=""/>
        <a:font script="Grek" typeface="Calibri"/>
        <a:font script="Cyrl" typeface="Calibri"/>
        <a:font script="Jpan" typeface="HGｺﾞｼｯｸM"/>
        <a:font script="Hang" typeface="바탕"/>
        <a:font script="Hans" typeface="幼圆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erpetua"/>
        <a:ea typeface=""/>
        <a:cs typeface=""/>
        <a:font script="Grek" typeface="Cambria"/>
        <a:font script="Cyrl" typeface="Cambria"/>
        <a:font script="Jpan" typeface="HG創英ﾌﾟﾚｾﾞﾝｽEB"/>
        <a:font script="Hang" typeface="맑은 고딕"/>
        <a:font script="Hans" typeface="宋体"/>
        <a:font script="Hant" typeface="新細明體"/>
        <a:font script="Arab" typeface="Times New Roman"/>
        <a:font script="Hebr" typeface="Aharoni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Equity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tint val="30000"/>
                <a:satMod val="300000"/>
              </a:schemeClr>
              <a:schemeClr val="phClr">
                <a:tint val="40000"/>
                <a:satMod val="200000"/>
              </a:schemeClr>
            </a:duotone>
          </a:blip>
          <a:tile tx="0" ty="0" sx="70000" sy="70000" flip="none" algn="ctr"/>
        </a:blipFill>
        <a:blipFill>
          <a:blip xmlns:r="http://schemas.openxmlformats.org/officeDocument/2006/relationships" r:embed="rId1">
            <a:duotone>
              <a:schemeClr val="phClr">
                <a:shade val="22000"/>
                <a:satMod val="160000"/>
              </a:schemeClr>
              <a:schemeClr val="phClr">
                <a:shade val="45000"/>
                <a:satMod val="100000"/>
              </a:schemeClr>
            </a:duotone>
          </a:blip>
          <a:tile tx="0" ty="0" sx="65000" sy="65000" flip="none" algn="ctr"/>
        </a:blip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50800" dir="5400000" algn="t" rotWithShape="0">
              <a:srgbClr val="000000">
                <a:alpha val="60000"/>
              </a:srgbClr>
            </a:outerShdw>
          </a:effectLst>
          <a:scene3d>
            <a:camera prst="isometricBottomUp" fov="0">
              <a:rot lat="0" lon="0" rev="0"/>
            </a:camera>
            <a:lightRig rig="soft" dir="b">
              <a:rot lat="0" lon="0" rev="9000000"/>
            </a:lightRig>
          </a:scene3d>
          <a:sp3d contourW="35000" prstMaterial="matte">
            <a:bevelT w="4500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65000"/>
              </a:schemeClr>
            </a:gs>
            <a:gs pos="50000">
              <a:schemeClr val="phClr">
                <a:shade val="80000"/>
                <a:satMod val="155000"/>
              </a:schemeClr>
            </a:gs>
            <a:gs pos="100000">
              <a:schemeClr val="phClr">
                <a:tint val="95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tint val="95000"/>
                <a:satMod val="200000"/>
              </a:schemeClr>
              <a:schemeClr val="phClr">
                <a:shade val="80000"/>
                <a:satMod val="100000"/>
              </a:schemeClr>
            </a:duotone>
          </a:blip>
          <a:tile tx="0" ty="0" sx="55000" sy="5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Executive">
  <a:themeElements>
    <a:clrScheme name="BlackTie">
      <a:dk1>
        <a:srgbClr val="000000"/>
      </a:dk1>
      <a:lt1>
        <a:srgbClr val="FFFFFF"/>
      </a:lt1>
      <a:dk2>
        <a:srgbClr val="46464A"/>
      </a:dk2>
      <a:lt2>
        <a:srgbClr val="E3DCCF"/>
      </a:lt2>
      <a:accent1>
        <a:srgbClr val="6F6F74"/>
      </a:accent1>
      <a:accent2>
        <a:srgbClr val="A7B789"/>
      </a:accent2>
      <a:accent3>
        <a:srgbClr val="BEAE98"/>
      </a:accent3>
      <a:accent4>
        <a:srgbClr val="92A9B9"/>
      </a:accent4>
      <a:accent5>
        <a:srgbClr val="9C8265"/>
      </a:accent5>
      <a:accent6>
        <a:srgbClr val="8D6974"/>
      </a:accent6>
      <a:hlink>
        <a:srgbClr val="67AABF"/>
      </a:hlink>
      <a:folHlink>
        <a:srgbClr val="B1B5AB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xecutiv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50000">
              <a:schemeClr val="phClr">
                <a:tint val="80000"/>
                <a:satMod val="250000"/>
              </a:schemeClr>
            </a:gs>
            <a:gs pos="76000">
              <a:schemeClr val="phClr">
                <a:tint val="90000"/>
                <a:shade val="90000"/>
                <a:satMod val="200000"/>
              </a:schemeClr>
            </a:gs>
            <a:gs pos="92000">
              <a:schemeClr val="phClr">
                <a:tint val="90000"/>
                <a:shade val="70000"/>
                <a:satMod val="250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Equity</Template>
  <TotalTime>639</TotalTime>
  <Words>980</Words>
  <Application>Microsoft Office PowerPoint</Application>
  <PresentationFormat>On-screen Show (4:3)</PresentationFormat>
  <Paragraphs>181</Paragraphs>
  <Slides>27</Slides>
  <Notes>7</Notes>
  <HiddenSlides>0</HiddenSlides>
  <MMClips>1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27</vt:i4>
      </vt:variant>
    </vt:vector>
  </HeadingPairs>
  <TitlesOfParts>
    <vt:vector size="29" baseType="lpstr">
      <vt:lpstr>Equity</vt:lpstr>
      <vt:lpstr>Executive</vt:lpstr>
      <vt:lpstr>An Interactive 3D Virtual Anatomy Puzzle for Learning and Simulation — Initial Demonstration and Evaluation</vt:lpstr>
      <vt:lpstr>Why a 3D Virtual Anatomy Puzzle Game?</vt:lpstr>
      <vt:lpstr>Anatomy is Implicitly 3D</vt:lpstr>
      <vt:lpstr>Abundant 3D, 4D, and 5D Medical Images</vt:lpstr>
      <vt:lpstr>Abundant 3D, 4D, and 5D Medical Images</vt:lpstr>
      <vt:lpstr>New Stereoscopic Displays</vt:lpstr>
      <vt:lpstr>Current Work in the Field </vt:lpstr>
      <vt:lpstr>Again, Why a 3D Virtual Anatomy Puzzle Game?</vt:lpstr>
      <vt:lpstr>Proposed Game</vt:lpstr>
      <vt:lpstr>Free Play/ Quiz Modes</vt:lpstr>
      <vt:lpstr>Interface Tutorial</vt:lpstr>
      <vt:lpstr>Platform Architecture</vt:lpstr>
      <vt:lpstr>Evaluation of Game</vt:lpstr>
      <vt:lpstr>Evaluation of Game</vt:lpstr>
      <vt:lpstr>Goals of Evaluation</vt:lpstr>
      <vt:lpstr>Results</vt:lpstr>
      <vt:lpstr>Results: Input/Display Test</vt:lpstr>
      <vt:lpstr>Results: Learning </vt:lpstr>
      <vt:lpstr>Results: Learning</vt:lpstr>
      <vt:lpstr>Results: Comfort Level</vt:lpstr>
      <vt:lpstr>Conclusions</vt:lpstr>
      <vt:lpstr>Future Work</vt:lpstr>
      <vt:lpstr>Since the Study Was Performed</vt:lpstr>
      <vt:lpstr>Since the Study Was Performed</vt:lpstr>
      <vt:lpstr>Since the Study Was Performed</vt:lpstr>
      <vt:lpstr>PowerPoint Presentation</vt:lpstr>
      <vt:lpstr>Thank You!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Erik</dc:creator>
  <cp:lastModifiedBy>Erik</cp:lastModifiedBy>
  <cp:revision>45</cp:revision>
  <dcterms:created xsi:type="dcterms:W3CDTF">2016-03-31T23:15:25Z</dcterms:created>
  <dcterms:modified xsi:type="dcterms:W3CDTF">2016-04-06T03:32:04Z</dcterms:modified>
</cp:coreProperties>
</file>